
<file path=[Content_Types].xml><?xml version="1.0" encoding="utf-8"?>
<Types xmlns="http://schemas.openxmlformats.org/package/2006/content-types">
  <Default Extension="fntdata" ContentType="application/x-fontdata"/>
  <Default Extension="gif" ContentType="image/gif"/>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EB Garamond" panose="020B0604020202020204" charset="0"/>
      <p:regular r:id="rId21"/>
      <p:bold r:id="rId22"/>
      <p:italic r:id="rId23"/>
      <p:boldItalic r:id="rId24"/>
    </p:embeddedFont>
    <p:embeddedFont>
      <p:font typeface="Economica" panose="020B0604020202020204" charset="0"/>
      <p:regular r:id="rId25"/>
      <p:bold r:id="rId26"/>
      <p:italic r:id="rId27"/>
      <p:boldItalic r:id="rId28"/>
    </p:embeddedFont>
    <p:embeddedFont>
      <p:font typeface="Open Sans" panose="020B0604020202020204" charset="0"/>
      <p:regular r:id="rId29"/>
      <p:bold r:id="rId30"/>
      <p:italic r:id="rId31"/>
      <p:boldItalic r:id="rId32"/>
    </p:embeddedFont>
    <p:embeddedFont>
      <p:font typeface="Playfair Display" panose="020B0604020202020204" charset="0"/>
      <p:regular r:id="rId33"/>
      <p:bold r:id="rId34"/>
      <p:italic r:id="rId35"/>
      <p:boldItalic r:id="rId36"/>
    </p:embeddedFont>
    <p:embeddedFont>
      <p:font typeface="Playfair Display Regular" panose="020B060402020202020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9CF6FE7-ECAB-40E7-B0E3-EB4A33CA041A}">
  <a:tblStyle styleId="{09CF6FE7-ECAB-40E7-B0E3-EB4A33CA041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theme" Target="theme/theme1.xml"/></Relationships>
</file>

<file path=ppt/media/image1.gif>
</file>

<file path=ppt/media/image2.gif>
</file>

<file path=ppt/media/image3.jpg>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837f15a9d8_5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837f15a9d8_5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837f15a9d8_3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837f15a9d8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837f15a9d8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837f15a9d8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837f15a9d8_3_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837f15a9d8_3_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837f15a9d8_3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837f15a9d8_3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837f15a9d8_3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837f15a9d8_3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837f15a9d8_5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837f15a9d8_5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837f15a9d8_5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837f15a9d8_5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837f15a9d8_3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837f15a9d8_3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837f15a9d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837f15a9d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837f15a9d8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837f15a9d8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837f15a9d8_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837f15a9d8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837f15a9d8_5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837f15a9d8_5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837f15a9d8_5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837f15a9d8_5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837f15a9d8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837f15a9d8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837f15a9d8_5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837f15a9d8_5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837f15a9d8_5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837f15a9d8_5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dur="14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Playfair Display"/>
                <a:ea typeface="Playfair Display"/>
                <a:cs typeface="Playfair Display"/>
                <a:sym typeface="Playfair Display"/>
              </a:rPr>
              <a:t>Conway’s Game of Life</a:t>
            </a:r>
            <a:endParaRPr>
              <a:latin typeface="Playfair Display"/>
              <a:ea typeface="Playfair Display"/>
              <a:cs typeface="Playfair Display"/>
              <a:sym typeface="Playfair Display"/>
            </a:endParaRPr>
          </a:p>
        </p:txBody>
      </p:sp>
      <p:sp>
        <p:nvSpPr>
          <p:cNvPr id="63" name="Google Shape;63;p13"/>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a:t>Kelompok 3 / Rombongan A</a:t>
            </a:r>
            <a:endParaRPr sz="1500"/>
          </a:p>
          <a:p>
            <a:pPr marL="0" lvl="0" indent="0" algn="ctr" rtl="0">
              <a:spcBef>
                <a:spcPts val="0"/>
              </a:spcBef>
              <a:spcAft>
                <a:spcPts val="0"/>
              </a:spcAft>
              <a:buNone/>
            </a:pPr>
            <a:r>
              <a:rPr lang="en" sz="1500"/>
              <a:t>Sabrina A. (13218014)</a:t>
            </a:r>
            <a:endParaRPr sz="1500"/>
          </a:p>
          <a:p>
            <a:pPr marL="0" lvl="0" indent="0" algn="ctr" rtl="0">
              <a:spcBef>
                <a:spcPts val="0"/>
              </a:spcBef>
              <a:spcAft>
                <a:spcPts val="0"/>
              </a:spcAft>
              <a:buNone/>
            </a:pPr>
            <a:r>
              <a:rPr lang="en" sz="1500"/>
              <a:t>M. Adnan (13218019)</a:t>
            </a:r>
            <a:endParaRPr sz="1500"/>
          </a:p>
          <a:p>
            <a:pPr marL="0" lvl="0" indent="0" algn="ctr" rtl="0">
              <a:spcBef>
                <a:spcPts val="0"/>
              </a:spcBef>
              <a:spcAft>
                <a:spcPts val="0"/>
              </a:spcAft>
              <a:buNone/>
            </a:pPr>
            <a:r>
              <a:rPr lang="en" sz="1500"/>
              <a:t>Melia F. (13218020)</a:t>
            </a:r>
            <a:endParaRPr sz="1500"/>
          </a:p>
          <a:p>
            <a:pPr marL="0" lvl="0" indent="0" algn="ctr" rtl="0">
              <a:spcBef>
                <a:spcPts val="0"/>
              </a:spcBef>
              <a:spcAft>
                <a:spcPts val="0"/>
              </a:spcAft>
              <a:buNone/>
            </a:pPr>
            <a:r>
              <a:rPr lang="en" sz="1500"/>
              <a:t>Andhika R. (13218030)</a:t>
            </a:r>
            <a:endParaRPr sz="1500"/>
          </a:p>
          <a:p>
            <a:pPr marL="0" lvl="0" indent="0" algn="ctr" rtl="0">
              <a:spcBef>
                <a:spcPts val="0"/>
              </a:spcBef>
              <a:spcAft>
                <a:spcPts val="0"/>
              </a:spcAft>
              <a:buNone/>
            </a:pP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latin typeface="Playfair Display"/>
                <a:ea typeface="Playfair Display"/>
                <a:cs typeface="Playfair Display"/>
                <a:sym typeface="Playfair Display"/>
              </a:rPr>
              <a:t>Algoritma Program Utama</a:t>
            </a:r>
            <a:endParaRPr sz="3600">
              <a:latin typeface="Playfair Display"/>
              <a:ea typeface="Playfair Display"/>
              <a:cs typeface="Playfair Display"/>
              <a:sym typeface="Playfair Display"/>
            </a:endParaRPr>
          </a:p>
        </p:txBody>
      </p:sp>
      <p:sp>
        <p:nvSpPr>
          <p:cNvPr id="118" name="Google Shape;118;p22"/>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Pada program utama yang pertama kali dipanggil adalah fungsi displayInterface() selanjutnya game akan meminta file seedData lalu divalidasi. Jika file tersebut terdapat pada folder yang sama maka game akan mengubah file eksternal kedalam bentuk array 2D dan mencetak array tersebut lalu memberi user pilihan menu yaitu:</a:t>
            </a:r>
            <a:endParaRPr sz="1500"/>
          </a:p>
          <a:p>
            <a:pPr marL="457200" lvl="0" indent="-323850" algn="l" rtl="0">
              <a:spcBef>
                <a:spcPts val="1600"/>
              </a:spcBef>
              <a:spcAft>
                <a:spcPts val="0"/>
              </a:spcAft>
              <a:buSzPts val="1500"/>
              <a:buAutoNum type="arabicPeriod"/>
            </a:pPr>
            <a:r>
              <a:rPr lang="en" sz="1500"/>
              <a:t>Tick</a:t>
            </a:r>
            <a:endParaRPr sz="1500"/>
          </a:p>
          <a:p>
            <a:pPr marL="457200" lvl="0" indent="-323850" algn="l" rtl="0">
              <a:spcBef>
                <a:spcPts val="0"/>
              </a:spcBef>
              <a:spcAft>
                <a:spcPts val="0"/>
              </a:spcAft>
              <a:buSzPts val="1500"/>
              <a:buAutoNum type="arabicPeriod"/>
            </a:pPr>
            <a:r>
              <a:rPr lang="en" sz="1500"/>
              <a:t>Animate</a:t>
            </a:r>
            <a:endParaRPr sz="1500"/>
          </a:p>
          <a:p>
            <a:pPr marL="457200" lvl="0" indent="-323850" algn="l" rtl="0">
              <a:spcBef>
                <a:spcPts val="0"/>
              </a:spcBef>
              <a:spcAft>
                <a:spcPts val="0"/>
              </a:spcAft>
              <a:buSzPts val="1500"/>
              <a:buAutoNum type="arabicPeriod"/>
            </a:pPr>
            <a:r>
              <a:rPr lang="en" sz="1500"/>
              <a:t>Quit</a:t>
            </a:r>
            <a:endParaRPr sz="1500"/>
          </a:p>
          <a:p>
            <a:pPr marL="0" lvl="0" indent="0" algn="l" rtl="0">
              <a:spcBef>
                <a:spcPts val="1600"/>
              </a:spcBef>
              <a:spcAft>
                <a:spcPts val="0"/>
              </a:spcAft>
              <a:buNone/>
            </a:pPr>
            <a:r>
              <a:rPr lang="en" sz="1500"/>
              <a:t>Jika user memilih fungsi Tick dan Animate maka program akan berjalan dengan memanggil fungsi tick dan animate lalu kembali meminta input pilihan menu. Jika user memilih quit maka program akan bertanya apakah user ingin kembali bermain, jika ‘Ya’ maka program akan meminta file seedData kembali. Namun, jika ‘Tidak’ program akan berhenti berjalan.</a:t>
            </a:r>
            <a:endParaRPr sz="1500"/>
          </a:p>
          <a:p>
            <a:pPr marL="0" lvl="0" indent="0" algn="l" rtl="0">
              <a:spcBef>
                <a:spcPts val="1600"/>
              </a:spcBef>
              <a:spcAft>
                <a:spcPts val="0"/>
              </a:spcAft>
              <a:buNone/>
            </a:pPr>
            <a:endParaRPr sz="1500"/>
          </a:p>
          <a:p>
            <a:pPr marL="0" lvl="0" indent="0" algn="l" rtl="0">
              <a:spcBef>
                <a:spcPts val="1600"/>
              </a:spcBef>
              <a:spcAft>
                <a:spcPts val="1600"/>
              </a:spcAft>
              <a:buNone/>
            </a:pP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98350" y="112275"/>
            <a:ext cx="8520600" cy="67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latin typeface="Playfair Display"/>
                <a:ea typeface="Playfair Display"/>
                <a:cs typeface="Playfair Display"/>
                <a:sym typeface="Playfair Display"/>
              </a:rPr>
              <a:t>Pembagian Tugas</a:t>
            </a:r>
            <a:endParaRPr sz="3600">
              <a:latin typeface="Playfair Display"/>
              <a:ea typeface="Playfair Display"/>
              <a:cs typeface="Playfair Display"/>
              <a:sym typeface="Playfair Display"/>
            </a:endParaRPr>
          </a:p>
        </p:txBody>
      </p:sp>
      <p:graphicFrame>
        <p:nvGraphicFramePr>
          <p:cNvPr id="124" name="Google Shape;124;p23"/>
          <p:cNvGraphicFramePr/>
          <p:nvPr/>
        </p:nvGraphicFramePr>
        <p:xfrm>
          <a:off x="441850" y="785175"/>
          <a:ext cx="3920525" cy="3065100"/>
        </p:xfrm>
        <a:graphic>
          <a:graphicData uri="http://schemas.openxmlformats.org/drawingml/2006/table">
            <a:tbl>
              <a:tblPr>
                <a:noFill/>
                <a:tableStyleId>{09CF6FE7-ECAB-40E7-B0E3-EB4A33CA041A}</a:tableStyleId>
              </a:tblPr>
              <a:tblGrid>
                <a:gridCol w="1093875">
                  <a:extLst>
                    <a:ext uri="{9D8B030D-6E8A-4147-A177-3AD203B41FA5}">
                      <a16:colId xmlns:a16="http://schemas.microsoft.com/office/drawing/2014/main" val="20000"/>
                    </a:ext>
                  </a:extLst>
                </a:gridCol>
                <a:gridCol w="1103125">
                  <a:extLst>
                    <a:ext uri="{9D8B030D-6E8A-4147-A177-3AD203B41FA5}">
                      <a16:colId xmlns:a16="http://schemas.microsoft.com/office/drawing/2014/main" val="20001"/>
                    </a:ext>
                  </a:extLst>
                </a:gridCol>
                <a:gridCol w="945325">
                  <a:extLst>
                    <a:ext uri="{9D8B030D-6E8A-4147-A177-3AD203B41FA5}">
                      <a16:colId xmlns:a16="http://schemas.microsoft.com/office/drawing/2014/main" val="20002"/>
                    </a:ext>
                  </a:extLst>
                </a:gridCol>
                <a:gridCol w="778200">
                  <a:extLst>
                    <a:ext uri="{9D8B030D-6E8A-4147-A177-3AD203B41FA5}">
                      <a16:colId xmlns:a16="http://schemas.microsoft.com/office/drawing/2014/main" val="20003"/>
                    </a:ext>
                  </a:extLst>
                </a:gridCol>
              </a:tblGrid>
              <a:tr h="407800">
                <a:tc>
                  <a:txBody>
                    <a:bodyPr/>
                    <a:lstStyle/>
                    <a:p>
                      <a:pPr marL="0" lvl="0" indent="0" algn="ctr" rtl="0">
                        <a:spcBef>
                          <a:spcPts val="600"/>
                        </a:spcBef>
                        <a:spcAft>
                          <a:spcPts val="600"/>
                        </a:spcAft>
                        <a:buNone/>
                      </a:pPr>
                      <a:r>
                        <a:rPr lang="en" sz="1000" b="1">
                          <a:latin typeface="EB Garamond"/>
                          <a:ea typeface="EB Garamond"/>
                          <a:cs typeface="EB Garamond"/>
                          <a:sym typeface="EB Garamond"/>
                        </a:rPr>
                        <a:t>Fungsi</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2"/>
                    </a:solidFill>
                  </a:tcPr>
                </a:tc>
                <a:tc>
                  <a:txBody>
                    <a:bodyPr/>
                    <a:lstStyle/>
                    <a:p>
                      <a:pPr marL="0" lvl="0" indent="0" algn="ctr" rtl="0">
                        <a:spcBef>
                          <a:spcPts val="600"/>
                        </a:spcBef>
                        <a:spcAft>
                          <a:spcPts val="600"/>
                        </a:spcAft>
                        <a:buNone/>
                      </a:pPr>
                      <a:r>
                        <a:rPr lang="en" sz="1000" b="1">
                          <a:latin typeface="EB Garamond"/>
                          <a:ea typeface="EB Garamond"/>
                          <a:cs typeface="EB Garamond"/>
                          <a:sym typeface="EB Garamond"/>
                        </a:rPr>
                        <a:t>Berkas/Library Terkait</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2"/>
                    </a:solidFill>
                  </a:tcPr>
                </a:tc>
                <a:tc>
                  <a:txBody>
                    <a:bodyPr/>
                    <a:lstStyle/>
                    <a:p>
                      <a:pPr marL="0" lvl="0" indent="0" algn="ctr" rtl="0">
                        <a:spcBef>
                          <a:spcPts val="600"/>
                        </a:spcBef>
                        <a:spcAft>
                          <a:spcPts val="600"/>
                        </a:spcAft>
                        <a:buNone/>
                      </a:pPr>
                      <a:r>
                        <a:rPr lang="en" sz="1000" b="1">
                          <a:latin typeface="EB Garamond"/>
                          <a:ea typeface="EB Garamond"/>
                          <a:cs typeface="EB Garamond"/>
                          <a:sym typeface="EB Garamond"/>
                        </a:rPr>
                        <a:t>Programmer</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2"/>
                    </a:solidFill>
                  </a:tcPr>
                </a:tc>
                <a:tc>
                  <a:txBody>
                    <a:bodyPr/>
                    <a:lstStyle/>
                    <a:p>
                      <a:pPr marL="0" lvl="0" indent="0" algn="ctr" rtl="0">
                        <a:spcBef>
                          <a:spcPts val="600"/>
                        </a:spcBef>
                        <a:spcAft>
                          <a:spcPts val="600"/>
                        </a:spcAft>
                        <a:buNone/>
                      </a:pPr>
                      <a:r>
                        <a:rPr lang="en" sz="1000" b="1">
                          <a:latin typeface="EB Garamond"/>
                          <a:ea typeface="EB Garamond"/>
                          <a:cs typeface="EB Garamond"/>
                          <a:sym typeface="EB Garamond"/>
                        </a:rPr>
                        <a:t>Tester</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565750">
                <a:tc>
                  <a:txBody>
                    <a:bodyPr/>
                    <a:lstStyle/>
                    <a:p>
                      <a:pPr marL="0" lvl="0" indent="0" algn="ctr" rtl="0">
                        <a:spcBef>
                          <a:spcPts val="600"/>
                        </a:spcBef>
                        <a:spcAft>
                          <a:spcPts val="600"/>
                        </a:spcAft>
                        <a:buNone/>
                      </a:pPr>
                      <a:r>
                        <a:rPr lang="en" sz="1000">
                          <a:latin typeface="EB Garamond"/>
                          <a:ea typeface="EB Garamond"/>
                          <a:cs typeface="EB Garamond"/>
                          <a:sym typeface="EB Garamond"/>
                        </a:rPr>
                        <a:t>getSeedData()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0"/>
                        </a:spcAft>
                        <a:buNone/>
                      </a:pPr>
                      <a:r>
                        <a:rPr lang="en" sz="1000">
                          <a:latin typeface="EB Garamond"/>
                          <a:ea typeface="EB Garamond"/>
                          <a:cs typeface="EB Garamond"/>
                          <a:sym typeface="EB Garamond"/>
                        </a:rPr>
                        <a:t>game_of_life_lib.h</a:t>
                      </a:r>
                      <a:endParaRPr sz="1000">
                        <a:latin typeface="EB Garamond"/>
                        <a:ea typeface="EB Garamond"/>
                        <a:cs typeface="EB Garamond"/>
                        <a:sym typeface="EB Garamond"/>
                      </a:endParaRPr>
                    </a:p>
                    <a:p>
                      <a:pPr marL="0" lvl="0" indent="0" algn="ctr" rtl="0">
                        <a:spcBef>
                          <a:spcPts val="600"/>
                        </a:spcBef>
                        <a:spcAft>
                          <a:spcPts val="600"/>
                        </a:spcAft>
                        <a:buNone/>
                      </a:pPr>
                      <a:r>
                        <a:rPr lang="en" sz="1000">
                          <a:latin typeface="EB Garamond"/>
                          <a:ea typeface="EB Garamond"/>
                          <a:cs typeface="EB Garamond"/>
                          <a:sym typeface="EB Garamond"/>
                        </a:rPr>
                        <a:t>getSeedData.c</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Andhika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Adnan</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59675">
                <a:tc>
                  <a:txBody>
                    <a:bodyPr/>
                    <a:lstStyle/>
                    <a:p>
                      <a:pPr marL="0" lvl="0" indent="0" algn="ctr" rtl="0">
                        <a:spcBef>
                          <a:spcPts val="600"/>
                        </a:spcBef>
                        <a:spcAft>
                          <a:spcPts val="600"/>
                        </a:spcAft>
                        <a:buNone/>
                      </a:pPr>
                      <a:r>
                        <a:rPr lang="en" sz="1000">
                          <a:latin typeface="EB Garamond"/>
                          <a:ea typeface="EB Garamond"/>
                          <a:cs typeface="EB Garamond"/>
                          <a:sym typeface="EB Garamond"/>
                        </a:rPr>
                        <a:t>displaySeed()</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0"/>
                        </a:spcAft>
                        <a:buNone/>
                      </a:pPr>
                      <a:r>
                        <a:rPr lang="en" sz="1000">
                          <a:latin typeface="EB Garamond"/>
                          <a:ea typeface="EB Garamond"/>
                          <a:cs typeface="EB Garamond"/>
                          <a:sym typeface="EB Garamond"/>
                        </a:rPr>
                        <a:t>display.h</a:t>
                      </a:r>
                      <a:endParaRPr sz="1000">
                        <a:latin typeface="EB Garamond"/>
                        <a:ea typeface="EB Garamond"/>
                        <a:cs typeface="EB Garamond"/>
                        <a:sym typeface="EB Garamond"/>
                      </a:endParaRPr>
                    </a:p>
                    <a:p>
                      <a:pPr marL="0" lvl="0" indent="0" algn="ctr" rtl="0">
                        <a:spcBef>
                          <a:spcPts val="600"/>
                        </a:spcBef>
                        <a:spcAft>
                          <a:spcPts val="600"/>
                        </a:spcAft>
                        <a:buNone/>
                      </a:pPr>
                      <a:r>
                        <a:rPr lang="en" sz="1000">
                          <a:latin typeface="EB Garamond"/>
                          <a:ea typeface="EB Garamond"/>
                          <a:cs typeface="EB Garamond"/>
                          <a:sym typeface="EB Garamond"/>
                        </a:rPr>
                        <a:t>display.c</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Sabrina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Melia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59675">
                <a:tc>
                  <a:txBody>
                    <a:bodyPr/>
                    <a:lstStyle/>
                    <a:p>
                      <a:pPr marL="0" lvl="0" indent="0" algn="ctr" rtl="0">
                        <a:spcBef>
                          <a:spcPts val="600"/>
                        </a:spcBef>
                        <a:spcAft>
                          <a:spcPts val="600"/>
                        </a:spcAft>
                        <a:buNone/>
                      </a:pPr>
                      <a:r>
                        <a:rPr lang="en" sz="1000">
                          <a:latin typeface="EB Garamond"/>
                          <a:ea typeface="EB Garamond"/>
                          <a:cs typeface="EB Garamond"/>
                          <a:sym typeface="EB Garamond"/>
                        </a:rPr>
                        <a:t>displayMenu()</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0"/>
                        </a:spcAft>
                        <a:buNone/>
                      </a:pPr>
                      <a:r>
                        <a:rPr lang="en" sz="1000">
                          <a:latin typeface="EB Garamond"/>
                          <a:ea typeface="EB Garamond"/>
                          <a:cs typeface="EB Garamond"/>
                          <a:sym typeface="EB Garamond"/>
                        </a:rPr>
                        <a:t>display.h</a:t>
                      </a:r>
                      <a:endParaRPr sz="1000">
                        <a:latin typeface="EB Garamond"/>
                        <a:ea typeface="EB Garamond"/>
                        <a:cs typeface="EB Garamond"/>
                        <a:sym typeface="EB Garamond"/>
                      </a:endParaRPr>
                    </a:p>
                    <a:p>
                      <a:pPr marL="0" lvl="0" indent="0" algn="ctr" rtl="0">
                        <a:spcBef>
                          <a:spcPts val="600"/>
                        </a:spcBef>
                        <a:spcAft>
                          <a:spcPts val="600"/>
                        </a:spcAft>
                        <a:buNone/>
                      </a:pPr>
                      <a:r>
                        <a:rPr lang="en" sz="1000">
                          <a:latin typeface="EB Garamond"/>
                          <a:ea typeface="EB Garamond"/>
                          <a:cs typeface="EB Garamond"/>
                          <a:sym typeface="EB Garamond"/>
                        </a:rPr>
                        <a:t>display.c</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Sabrina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Sabrina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59675">
                <a:tc>
                  <a:txBody>
                    <a:bodyPr/>
                    <a:lstStyle/>
                    <a:p>
                      <a:pPr marL="0" lvl="0" indent="0" algn="ctr" rtl="0">
                        <a:spcBef>
                          <a:spcPts val="600"/>
                        </a:spcBef>
                        <a:spcAft>
                          <a:spcPts val="600"/>
                        </a:spcAft>
                        <a:buNone/>
                      </a:pPr>
                      <a:r>
                        <a:rPr lang="en" sz="1000">
                          <a:latin typeface="EB Garamond"/>
                          <a:ea typeface="EB Garamond"/>
                          <a:cs typeface="EB Garamond"/>
                          <a:sym typeface="EB Garamond"/>
                        </a:rPr>
                        <a:t>displayInterface()</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0"/>
                        </a:spcAft>
                        <a:buNone/>
                      </a:pPr>
                      <a:r>
                        <a:rPr lang="en" sz="1000">
                          <a:latin typeface="EB Garamond"/>
                          <a:ea typeface="EB Garamond"/>
                          <a:cs typeface="EB Garamond"/>
                          <a:sym typeface="EB Garamond"/>
                        </a:rPr>
                        <a:t>display.h</a:t>
                      </a:r>
                      <a:endParaRPr sz="1000">
                        <a:latin typeface="EB Garamond"/>
                        <a:ea typeface="EB Garamond"/>
                        <a:cs typeface="EB Garamond"/>
                        <a:sym typeface="EB Garamond"/>
                      </a:endParaRPr>
                    </a:p>
                    <a:p>
                      <a:pPr marL="0" lvl="0" indent="0" algn="ctr" rtl="0">
                        <a:spcBef>
                          <a:spcPts val="600"/>
                        </a:spcBef>
                        <a:spcAft>
                          <a:spcPts val="600"/>
                        </a:spcAft>
                        <a:buNone/>
                      </a:pPr>
                      <a:r>
                        <a:rPr lang="en" sz="1000">
                          <a:latin typeface="EB Garamond"/>
                          <a:ea typeface="EB Garamond"/>
                          <a:cs typeface="EB Garamond"/>
                          <a:sym typeface="EB Garamond"/>
                        </a:rPr>
                        <a:t>display.c</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Sabrina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Adnan</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543550">
                <a:tc>
                  <a:txBody>
                    <a:bodyPr/>
                    <a:lstStyle/>
                    <a:p>
                      <a:pPr marL="0" lvl="0" indent="0" algn="ctr" rtl="0">
                        <a:spcBef>
                          <a:spcPts val="600"/>
                        </a:spcBef>
                        <a:spcAft>
                          <a:spcPts val="600"/>
                        </a:spcAft>
                        <a:buNone/>
                      </a:pPr>
                      <a:r>
                        <a:rPr lang="en" sz="1000">
                          <a:latin typeface="EB Garamond"/>
                          <a:ea typeface="EB Garamond"/>
                          <a:cs typeface="EB Garamond"/>
                          <a:sym typeface="EB Garamond"/>
                        </a:rPr>
                        <a:t>Animate()</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0"/>
                        </a:spcAft>
                        <a:buNone/>
                      </a:pPr>
                      <a:r>
                        <a:rPr lang="en" sz="1000">
                          <a:latin typeface="EB Garamond"/>
                          <a:ea typeface="EB Garamond"/>
                          <a:cs typeface="EB Garamond"/>
                          <a:sym typeface="EB Garamond"/>
                        </a:rPr>
                        <a:t>game_of_life_lib.h</a:t>
                      </a:r>
                      <a:endParaRPr sz="1000">
                        <a:latin typeface="EB Garamond"/>
                        <a:ea typeface="EB Garamond"/>
                        <a:cs typeface="EB Garamond"/>
                        <a:sym typeface="EB Garamond"/>
                      </a:endParaRPr>
                    </a:p>
                    <a:p>
                      <a:pPr marL="0" lvl="0" indent="0" algn="ctr" rtl="0">
                        <a:spcBef>
                          <a:spcPts val="600"/>
                        </a:spcBef>
                        <a:spcAft>
                          <a:spcPts val="600"/>
                        </a:spcAft>
                        <a:buNone/>
                      </a:pPr>
                      <a:r>
                        <a:rPr lang="en" sz="1000">
                          <a:latin typeface="EB Garamond"/>
                          <a:ea typeface="EB Garamond"/>
                          <a:cs typeface="EB Garamond"/>
                          <a:sym typeface="EB Garamond"/>
                        </a:rPr>
                        <a:t>animate.c</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Adnan</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Melia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125" name="Google Shape;125;p23"/>
          <p:cNvGraphicFramePr/>
          <p:nvPr/>
        </p:nvGraphicFramePr>
        <p:xfrm>
          <a:off x="4739125" y="785175"/>
          <a:ext cx="3957675" cy="3430325"/>
        </p:xfrm>
        <a:graphic>
          <a:graphicData uri="http://schemas.openxmlformats.org/drawingml/2006/table">
            <a:tbl>
              <a:tblPr>
                <a:noFill/>
                <a:tableStyleId>{09CF6FE7-ECAB-40E7-B0E3-EB4A33CA041A}</a:tableStyleId>
              </a:tblPr>
              <a:tblGrid>
                <a:gridCol w="1131025">
                  <a:extLst>
                    <a:ext uri="{9D8B030D-6E8A-4147-A177-3AD203B41FA5}">
                      <a16:colId xmlns:a16="http://schemas.microsoft.com/office/drawing/2014/main" val="20000"/>
                    </a:ext>
                  </a:extLst>
                </a:gridCol>
                <a:gridCol w="1103125">
                  <a:extLst>
                    <a:ext uri="{9D8B030D-6E8A-4147-A177-3AD203B41FA5}">
                      <a16:colId xmlns:a16="http://schemas.microsoft.com/office/drawing/2014/main" val="20001"/>
                    </a:ext>
                  </a:extLst>
                </a:gridCol>
                <a:gridCol w="945325">
                  <a:extLst>
                    <a:ext uri="{9D8B030D-6E8A-4147-A177-3AD203B41FA5}">
                      <a16:colId xmlns:a16="http://schemas.microsoft.com/office/drawing/2014/main" val="20002"/>
                    </a:ext>
                  </a:extLst>
                </a:gridCol>
                <a:gridCol w="778200">
                  <a:extLst>
                    <a:ext uri="{9D8B030D-6E8A-4147-A177-3AD203B41FA5}">
                      <a16:colId xmlns:a16="http://schemas.microsoft.com/office/drawing/2014/main" val="20003"/>
                    </a:ext>
                  </a:extLst>
                </a:gridCol>
              </a:tblGrid>
              <a:tr h="579025">
                <a:tc>
                  <a:txBody>
                    <a:bodyPr/>
                    <a:lstStyle/>
                    <a:p>
                      <a:pPr marL="0" lvl="0" indent="0" algn="ctr" rtl="0">
                        <a:spcBef>
                          <a:spcPts val="600"/>
                        </a:spcBef>
                        <a:spcAft>
                          <a:spcPts val="600"/>
                        </a:spcAft>
                        <a:buNone/>
                      </a:pPr>
                      <a:r>
                        <a:rPr lang="en" sz="1000" b="1">
                          <a:latin typeface="EB Garamond"/>
                          <a:ea typeface="EB Garamond"/>
                          <a:cs typeface="EB Garamond"/>
                          <a:sym typeface="EB Garamond"/>
                        </a:rPr>
                        <a:t>Fungsi</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2"/>
                    </a:solidFill>
                  </a:tcPr>
                </a:tc>
                <a:tc>
                  <a:txBody>
                    <a:bodyPr/>
                    <a:lstStyle/>
                    <a:p>
                      <a:pPr marL="0" lvl="0" indent="0" algn="ctr" rtl="0">
                        <a:spcBef>
                          <a:spcPts val="600"/>
                        </a:spcBef>
                        <a:spcAft>
                          <a:spcPts val="600"/>
                        </a:spcAft>
                        <a:buNone/>
                      </a:pPr>
                      <a:r>
                        <a:rPr lang="en" sz="1000" b="1">
                          <a:latin typeface="EB Garamond"/>
                          <a:ea typeface="EB Garamond"/>
                          <a:cs typeface="EB Garamond"/>
                          <a:sym typeface="EB Garamond"/>
                        </a:rPr>
                        <a:t>Berkas/Library Terkait</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2"/>
                    </a:solidFill>
                  </a:tcPr>
                </a:tc>
                <a:tc>
                  <a:txBody>
                    <a:bodyPr/>
                    <a:lstStyle/>
                    <a:p>
                      <a:pPr marL="0" lvl="0" indent="0" algn="ctr" rtl="0">
                        <a:spcBef>
                          <a:spcPts val="600"/>
                        </a:spcBef>
                        <a:spcAft>
                          <a:spcPts val="600"/>
                        </a:spcAft>
                        <a:buNone/>
                      </a:pPr>
                      <a:r>
                        <a:rPr lang="en" sz="1000" b="1">
                          <a:latin typeface="EB Garamond"/>
                          <a:ea typeface="EB Garamond"/>
                          <a:cs typeface="EB Garamond"/>
                          <a:sym typeface="EB Garamond"/>
                        </a:rPr>
                        <a:t>Programmer</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2"/>
                    </a:solidFill>
                  </a:tcPr>
                </a:tc>
                <a:tc>
                  <a:txBody>
                    <a:bodyPr/>
                    <a:lstStyle/>
                    <a:p>
                      <a:pPr marL="0" lvl="0" indent="0" algn="ctr" rtl="0">
                        <a:spcBef>
                          <a:spcPts val="600"/>
                        </a:spcBef>
                        <a:spcAft>
                          <a:spcPts val="600"/>
                        </a:spcAft>
                        <a:buNone/>
                      </a:pPr>
                      <a:r>
                        <a:rPr lang="en" sz="1000" b="1">
                          <a:latin typeface="EB Garamond"/>
                          <a:ea typeface="EB Garamond"/>
                          <a:cs typeface="EB Garamond"/>
                          <a:sym typeface="EB Garamond"/>
                        </a:rPr>
                        <a:t>Tester</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805600">
                <a:tc>
                  <a:txBody>
                    <a:bodyPr/>
                    <a:lstStyle/>
                    <a:p>
                      <a:pPr marL="0" lvl="0" indent="0" algn="ctr" rtl="0">
                        <a:spcBef>
                          <a:spcPts val="600"/>
                        </a:spcBef>
                        <a:spcAft>
                          <a:spcPts val="600"/>
                        </a:spcAft>
                        <a:buNone/>
                      </a:pPr>
                      <a:r>
                        <a:rPr lang="en" sz="1000">
                          <a:latin typeface="EB Garamond"/>
                          <a:ea typeface="EB Garamond"/>
                          <a:cs typeface="EB Garamond"/>
                          <a:sym typeface="EB Garamond"/>
                        </a:rPr>
                        <a:t>tick()</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0"/>
                        </a:spcAft>
                        <a:buNone/>
                      </a:pPr>
                      <a:r>
                        <a:rPr lang="en" sz="1000">
                          <a:latin typeface="EB Garamond"/>
                          <a:ea typeface="EB Garamond"/>
                          <a:cs typeface="EB Garamond"/>
                          <a:sym typeface="EB Garamond"/>
                        </a:rPr>
                        <a:t>game_of_life_lib.h</a:t>
                      </a:r>
                      <a:endParaRPr sz="1000">
                        <a:latin typeface="EB Garamond"/>
                        <a:ea typeface="EB Garamond"/>
                        <a:cs typeface="EB Garamond"/>
                        <a:sym typeface="EB Garamond"/>
                      </a:endParaRPr>
                    </a:p>
                    <a:p>
                      <a:pPr marL="0" lvl="0" indent="0" algn="ctr" rtl="0">
                        <a:spcBef>
                          <a:spcPts val="600"/>
                        </a:spcBef>
                        <a:spcAft>
                          <a:spcPts val="600"/>
                        </a:spcAft>
                        <a:buNone/>
                      </a:pPr>
                      <a:r>
                        <a:rPr lang="en" sz="1000">
                          <a:latin typeface="EB Garamond"/>
                          <a:ea typeface="EB Garamond"/>
                          <a:cs typeface="EB Garamond"/>
                          <a:sym typeface="EB Garamond"/>
                        </a:rPr>
                        <a:t>tick.c</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Melia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Andhika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654550">
                <a:tc>
                  <a:txBody>
                    <a:bodyPr/>
                    <a:lstStyle/>
                    <a:p>
                      <a:pPr marL="0" lvl="0" indent="0" algn="ctr" rtl="0">
                        <a:spcBef>
                          <a:spcPts val="600"/>
                        </a:spcBef>
                        <a:spcAft>
                          <a:spcPts val="600"/>
                        </a:spcAft>
                        <a:buNone/>
                      </a:pPr>
                      <a:r>
                        <a:rPr lang="en" sz="1000">
                          <a:latin typeface="EB Garamond"/>
                          <a:ea typeface="EB Garamond"/>
                          <a:cs typeface="EB Garamond"/>
                          <a:sym typeface="EB Garamond"/>
                        </a:rPr>
                        <a:t>destroyArray()</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0"/>
                        </a:spcAft>
                        <a:buNone/>
                      </a:pPr>
                      <a:r>
                        <a:rPr lang="en" sz="1000">
                          <a:latin typeface="EB Garamond"/>
                          <a:ea typeface="EB Garamond"/>
                          <a:cs typeface="EB Garamond"/>
                          <a:sym typeface="EB Garamond"/>
                        </a:rPr>
                        <a:t>game_of_life_lib.h</a:t>
                      </a:r>
                      <a:endParaRPr sz="1000">
                        <a:latin typeface="EB Garamond"/>
                        <a:ea typeface="EB Garamond"/>
                        <a:cs typeface="EB Garamond"/>
                        <a:sym typeface="EB Garamond"/>
                      </a:endParaRPr>
                    </a:p>
                    <a:p>
                      <a:pPr marL="0" lvl="0" indent="0" algn="ctr" rtl="0">
                        <a:spcBef>
                          <a:spcPts val="600"/>
                        </a:spcBef>
                        <a:spcAft>
                          <a:spcPts val="600"/>
                        </a:spcAft>
                        <a:buNone/>
                      </a:pPr>
                      <a:r>
                        <a:rPr lang="en" sz="1000">
                          <a:latin typeface="EB Garamond"/>
                          <a:ea typeface="EB Garamond"/>
                          <a:cs typeface="EB Garamond"/>
                          <a:sym typeface="EB Garamond"/>
                        </a:rPr>
                        <a:t>getSeedData.c</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Andhika</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Sabrina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654550">
                <a:tc>
                  <a:txBody>
                    <a:bodyPr/>
                    <a:lstStyle/>
                    <a:p>
                      <a:pPr marL="0" lvl="0" indent="0" algn="ctr" rtl="0">
                        <a:spcBef>
                          <a:spcPts val="600"/>
                        </a:spcBef>
                        <a:spcAft>
                          <a:spcPts val="600"/>
                        </a:spcAft>
                        <a:buNone/>
                      </a:pPr>
                      <a:r>
                        <a:rPr lang="en" sz="1000">
                          <a:latin typeface="EB Garamond"/>
                          <a:ea typeface="EB Garamond"/>
                          <a:cs typeface="EB Garamond"/>
                          <a:sym typeface="EB Garamond"/>
                        </a:rPr>
                        <a:t>delay()</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0"/>
                        </a:spcAft>
                        <a:buNone/>
                      </a:pPr>
                      <a:r>
                        <a:rPr lang="en" sz="1000">
                          <a:latin typeface="EB Garamond"/>
                          <a:ea typeface="EB Garamond"/>
                          <a:cs typeface="EB Garamond"/>
                          <a:sym typeface="EB Garamond"/>
                        </a:rPr>
                        <a:t>game_of_life_lib.h</a:t>
                      </a:r>
                      <a:endParaRPr sz="1000">
                        <a:latin typeface="EB Garamond"/>
                        <a:ea typeface="EB Garamond"/>
                        <a:cs typeface="EB Garamond"/>
                        <a:sym typeface="EB Garamond"/>
                      </a:endParaRPr>
                    </a:p>
                    <a:p>
                      <a:pPr marL="0" lvl="0" indent="0" algn="ctr" rtl="0">
                        <a:spcBef>
                          <a:spcPts val="600"/>
                        </a:spcBef>
                        <a:spcAft>
                          <a:spcPts val="600"/>
                        </a:spcAft>
                        <a:buNone/>
                      </a:pPr>
                      <a:r>
                        <a:rPr lang="en" sz="1000">
                          <a:latin typeface="EB Garamond"/>
                          <a:ea typeface="EB Garamond"/>
                          <a:cs typeface="EB Garamond"/>
                          <a:sym typeface="EB Garamond"/>
                        </a:rPr>
                        <a:t>animate.c</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Adnan</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Andhika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654550">
                <a:tc>
                  <a:txBody>
                    <a:bodyPr/>
                    <a:lstStyle/>
                    <a:p>
                      <a:pPr marL="0" lvl="0" indent="0" algn="ctr" rtl="0">
                        <a:spcBef>
                          <a:spcPts val="600"/>
                        </a:spcBef>
                        <a:spcAft>
                          <a:spcPts val="600"/>
                        </a:spcAft>
                        <a:buNone/>
                      </a:pPr>
                      <a:r>
                        <a:rPr lang="en" sz="1000">
                          <a:latin typeface="EB Garamond"/>
                          <a:ea typeface="EB Garamond"/>
                          <a:cs typeface="EB Garamond"/>
                          <a:sym typeface="EB Garamond"/>
                        </a:rPr>
                        <a:t>Integrasi ke Program Utama</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main.c</a:t>
                      </a:r>
                      <a:endParaRPr sz="1000">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Andhika, Adnan, Melia, Sabrina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spcBef>
                          <a:spcPts val="600"/>
                        </a:spcBef>
                        <a:spcAft>
                          <a:spcPts val="600"/>
                        </a:spcAft>
                        <a:buNone/>
                      </a:pPr>
                      <a:r>
                        <a:rPr lang="en" sz="1000">
                          <a:latin typeface="EB Garamond"/>
                          <a:ea typeface="EB Garamond"/>
                          <a:cs typeface="EB Garamond"/>
                          <a:sym typeface="EB Garamond"/>
                        </a:rPr>
                        <a:t>Andhika, Adnan, Melia, Sabrina</a:t>
                      </a:r>
                      <a:endParaRPr sz="1100" b="1" cap="small">
                        <a:latin typeface="EB Garamond"/>
                        <a:ea typeface="EB Garamond"/>
                        <a:cs typeface="EB Garamond"/>
                        <a:sym typeface="EB Garamond"/>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Playfair Display"/>
                <a:ea typeface="Playfair Display"/>
                <a:cs typeface="Playfair Display"/>
                <a:sym typeface="Playfair Display"/>
              </a:rPr>
              <a:t>Struktur File Repository</a:t>
            </a:r>
            <a:endParaRPr>
              <a:latin typeface="Playfair Display"/>
              <a:ea typeface="Playfair Display"/>
              <a:cs typeface="Playfair Display"/>
              <a:sym typeface="Playfair Display"/>
            </a:endParaRPr>
          </a:p>
        </p:txBody>
      </p:sp>
      <p:sp>
        <p:nvSpPr>
          <p:cNvPr id="131" name="Google Shape;131;p24"/>
          <p:cNvSpPr/>
          <p:nvPr/>
        </p:nvSpPr>
        <p:spPr>
          <a:xfrm>
            <a:off x="3501250" y="2166225"/>
            <a:ext cx="1129200" cy="1098600"/>
          </a:xfrm>
          <a:prstGeom prst="flowChartConnector">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Master</a:t>
            </a:r>
            <a:endParaRPr/>
          </a:p>
          <a:p>
            <a:pPr marL="0" lvl="0" indent="0" algn="l" rtl="0">
              <a:spcBef>
                <a:spcPts val="0"/>
              </a:spcBef>
              <a:spcAft>
                <a:spcPts val="0"/>
              </a:spcAft>
              <a:buNone/>
            </a:pPr>
            <a:r>
              <a:rPr lang="en"/>
              <a:t>Branch</a:t>
            </a:r>
            <a:endParaRPr/>
          </a:p>
          <a:p>
            <a:pPr marL="0" lvl="0" indent="0" algn="l" rtl="0">
              <a:spcBef>
                <a:spcPts val="0"/>
              </a:spcBef>
              <a:spcAft>
                <a:spcPts val="0"/>
              </a:spcAft>
              <a:buNone/>
            </a:pPr>
            <a:endParaRPr/>
          </a:p>
        </p:txBody>
      </p:sp>
      <p:cxnSp>
        <p:nvCxnSpPr>
          <p:cNvPr id="132" name="Google Shape;132;p24"/>
          <p:cNvCxnSpPr>
            <a:stCxn id="131" idx="2"/>
          </p:cNvCxnSpPr>
          <p:nvPr/>
        </p:nvCxnSpPr>
        <p:spPr>
          <a:xfrm flipH="1">
            <a:off x="2279650" y="2715525"/>
            <a:ext cx="1221600" cy="261900"/>
          </a:xfrm>
          <a:prstGeom prst="straightConnector1">
            <a:avLst/>
          </a:prstGeom>
          <a:noFill/>
          <a:ln w="9525" cap="flat" cmpd="sng">
            <a:solidFill>
              <a:schemeClr val="dk2"/>
            </a:solidFill>
            <a:prstDash val="solid"/>
            <a:round/>
            <a:headEnd type="none" w="med" len="med"/>
            <a:tailEnd type="triangle" w="med" len="med"/>
          </a:ln>
        </p:spPr>
      </p:cxnSp>
      <p:sp>
        <p:nvSpPr>
          <p:cNvPr id="133" name="Google Shape;133;p24"/>
          <p:cNvSpPr/>
          <p:nvPr/>
        </p:nvSpPr>
        <p:spPr>
          <a:xfrm>
            <a:off x="791050" y="2366425"/>
            <a:ext cx="1488600" cy="1252500"/>
          </a:xfrm>
          <a:prstGeom prst="flowChartConnector">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sz="1200"/>
              <a:t>convert seedtoarray </a:t>
            </a:r>
            <a:endParaRPr sz="1200"/>
          </a:p>
          <a:p>
            <a:pPr marL="0" lvl="0" indent="0" algn="l" rtl="0">
              <a:spcBef>
                <a:spcPts val="0"/>
              </a:spcBef>
              <a:spcAft>
                <a:spcPts val="0"/>
              </a:spcAft>
              <a:buNone/>
            </a:pPr>
            <a:r>
              <a:rPr lang="en" sz="1200"/>
              <a:t>branch</a:t>
            </a:r>
            <a:endParaRPr sz="1200"/>
          </a:p>
          <a:p>
            <a:pPr marL="0" lvl="0" indent="0" algn="l" rtl="0">
              <a:spcBef>
                <a:spcPts val="0"/>
              </a:spcBef>
              <a:spcAft>
                <a:spcPts val="0"/>
              </a:spcAft>
              <a:buNone/>
            </a:pPr>
            <a:endParaRPr/>
          </a:p>
        </p:txBody>
      </p:sp>
      <p:cxnSp>
        <p:nvCxnSpPr>
          <p:cNvPr id="134" name="Google Shape;134;p24"/>
          <p:cNvCxnSpPr>
            <a:stCxn id="131" idx="7"/>
          </p:cNvCxnSpPr>
          <p:nvPr/>
        </p:nvCxnSpPr>
        <p:spPr>
          <a:xfrm rot="10800000" flipH="1">
            <a:off x="4465082" y="2053211"/>
            <a:ext cx="689100" cy="273900"/>
          </a:xfrm>
          <a:prstGeom prst="straightConnector1">
            <a:avLst/>
          </a:prstGeom>
          <a:noFill/>
          <a:ln w="9525" cap="flat" cmpd="sng">
            <a:solidFill>
              <a:schemeClr val="dk2"/>
            </a:solidFill>
            <a:prstDash val="solid"/>
            <a:round/>
            <a:headEnd type="none" w="med" len="med"/>
            <a:tailEnd type="triangle" w="med" len="med"/>
          </a:ln>
        </p:spPr>
      </p:cxnSp>
      <p:sp>
        <p:nvSpPr>
          <p:cNvPr id="135" name="Google Shape;135;p24"/>
          <p:cNvSpPr/>
          <p:nvPr/>
        </p:nvSpPr>
        <p:spPr>
          <a:xfrm>
            <a:off x="5154175" y="1338325"/>
            <a:ext cx="1221600" cy="1028100"/>
          </a:xfrm>
          <a:prstGeom prst="flowChartConnector">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sz="1200"/>
              <a:t>Animate </a:t>
            </a:r>
            <a:endParaRPr sz="1200"/>
          </a:p>
          <a:p>
            <a:pPr marL="0" lvl="0" indent="0" algn="l" rtl="0">
              <a:spcBef>
                <a:spcPts val="0"/>
              </a:spcBef>
              <a:spcAft>
                <a:spcPts val="0"/>
              </a:spcAft>
              <a:buNone/>
            </a:pPr>
            <a:r>
              <a:rPr lang="en" sz="1200"/>
              <a:t>branch</a:t>
            </a:r>
            <a:endParaRPr sz="1200"/>
          </a:p>
          <a:p>
            <a:pPr marL="0" lvl="0" indent="0" algn="l" rtl="0">
              <a:spcBef>
                <a:spcPts val="0"/>
              </a:spcBef>
              <a:spcAft>
                <a:spcPts val="0"/>
              </a:spcAft>
              <a:buNone/>
            </a:pPr>
            <a:endParaRPr/>
          </a:p>
        </p:txBody>
      </p:sp>
      <p:cxnSp>
        <p:nvCxnSpPr>
          <p:cNvPr id="136" name="Google Shape;136;p24"/>
          <p:cNvCxnSpPr>
            <a:stCxn id="131" idx="6"/>
          </p:cNvCxnSpPr>
          <p:nvPr/>
        </p:nvCxnSpPr>
        <p:spPr>
          <a:xfrm>
            <a:off x="4630450" y="2715525"/>
            <a:ext cx="2012400" cy="200100"/>
          </a:xfrm>
          <a:prstGeom prst="straightConnector1">
            <a:avLst/>
          </a:prstGeom>
          <a:noFill/>
          <a:ln w="9525" cap="flat" cmpd="sng">
            <a:solidFill>
              <a:schemeClr val="dk2"/>
            </a:solidFill>
            <a:prstDash val="solid"/>
            <a:round/>
            <a:headEnd type="none" w="med" len="med"/>
            <a:tailEnd type="triangle" w="med" len="med"/>
          </a:ln>
        </p:spPr>
      </p:cxnSp>
      <p:sp>
        <p:nvSpPr>
          <p:cNvPr id="137" name="Google Shape;137;p24"/>
          <p:cNvSpPr/>
          <p:nvPr/>
        </p:nvSpPr>
        <p:spPr>
          <a:xfrm>
            <a:off x="6642850" y="2478625"/>
            <a:ext cx="1488600" cy="1028100"/>
          </a:xfrm>
          <a:prstGeom prst="flowChartConnector">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sz="1200"/>
              <a:t>function-tick</a:t>
            </a:r>
            <a:endParaRPr sz="1200"/>
          </a:p>
          <a:p>
            <a:pPr marL="0" lvl="0" indent="0" algn="l" rtl="0">
              <a:spcBef>
                <a:spcPts val="0"/>
              </a:spcBef>
              <a:spcAft>
                <a:spcPts val="0"/>
              </a:spcAft>
              <a:buNone/>
            </a:pPr>
            <a:r>
              <a:rPr lang="en" sz="1200"/>
              <a:t>branch</a:t>
            </a:r>
            <a:endParaRPr sz="1200"/>
          </a:p>
          <a:p>
            <a:pPr marL="0" lvl="0" indent="0" algn="l" rtl="0">
              <a:spcBef>
                <a:spcPts val="0"/>
              </a:spcBef>
              <a:spcAft>
                <a:spcPts val="0"/>
              </a:spcAft>
              <a:buNone/>
            </a:pPr>
            <a:endParaRPr/>
          </a:p>
        </p:txBody>
      </p:sp>
      <p:cxnSp>
        <p:nvCxnSpPr>
          <p:cNvPr id="138" name="Google Shape;138;p24"/>
          <p:cNvCxnSpPr>
            <a:stCxn id="131" idx="4"/>
          </p:cNvCxnSpPr>
          <p:nvPr/>
        </p:nvCxnSpPr>
        <p:spPr>
          <a:xfrm>
            <a:off x="4065850" y="3264825"/>
            <a:ext cx="92400" cy="298500"/>
          </a:xfrm>
          <a:prstGeom prst="straightConnector1">
            <a:avLst/>
          </a:prstGeom>
          <a:noFill/>
          <a:ln w="9525" cap="flat" cmpd="sng">
            <a:solidFill>
              <a:schemeClr val="dk2"/>
            </a:solidFill>
            <a:prstDash val="solid"/>
            <a:round/>
            <a:headEnd type="none" w="med" len="med"/>
            <a:tailEnd type="triangle" w="med" len="med"/>
          </a:ln>
        </p:spPr>
      </p:cxnSp>
      <p:sp>
        <p:nvSpPr>
          <p:cNvPr id="139" name="Google Shape;139;p24"/>
          <p:cNvSpPr/>
          <p:nvPr/>
        </p:nvSpPr>
        <p:spPr>
          <a:xfrm>
            <a:off x="4023275" y="3356275"/>
            <a:ext cx="1221600" cy="1028100"/>
          </a:xfrm>
          <a:prstGeom prst="flowChartConnector">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sz="1200"/>
              <a:t>display</a:t>
            </a:r>
            <a:endParaRPr sz="1200"/>
          </a:p>
          <a:p>
            <a:pPr marL="0" lvl="0" indent="0" algn="l" rtl="0">
              <a:spcBef>
                <a:spcPts val="0"/>
              </a:spcBef>
              <a:spcAft>
                <a:spcPts val="0"/>
              </a:spcAft>
              <a:buNone/>
            </a:pPr>
            <a:r>
              <a:rPr lang="en" sz="1200"/>
              <a:t>branch</a:t>
            </a:r>
            <a:endParaRPr sz="1200"/>
          </a:p>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Playfair Display"/>
                <a:ea typeface="Playfair Display"/>
                <a:cs typeface="Playfair Display"/>
                <a:sym typeface="Playfair Display"/>
              </a:rPr>
              <a:t>Struktur File Repository (2)</a:t>
            </a:r>
            <a:endParaRPr>
              <a:latin typeface="Playfair Display"/>
              <a:ea typeface="Playfair Display"/>
              <a:cs typeface="Playfair Display"/>
              <a:sym typeface="Playfair Display"/>
            </a:endParaRPr>
          </a:p>
        </p:txBody>
      </p:sp>
      <p:sp>
        <p:nvSpPr>
          <p:cNvPr id="145" name="Google Shape;145;p25"/>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a:t>Master sebagai branch utama yang berisi file : main.c, game_of_life_lib.h, display.h yang merupakan implementasi dari Conway’s Game Of Life dan SeedFile yang dibuat anggota kelompok</a:t>
            </a:r>
            <a:endParaRPr/>
          </a:p>
          <a:p>
            <a:pPr marL="457200" lvl="0" indent="0" algn="l" rtl="0">
              <a:spcBef>
                <a:spcPts val="1600"/>
              </a:spcBef>
              <a:spcAft>
                <a:spcPts val="0"/>
              </a:spcAft>
              <a:buNone/>
            </a:pPr>
            <a:endParaRPr/>
          </a:p>
          <a:p>
            <a:pPr marL="457200" lvl="0" indent="-342900" algn="l" rtl="0">
              <a:spcBef>
                <a:spcPts val="1600"/>
              </a:spcBef>
              <a:spcAft>
                <a:spcPts val="0"/>
              </a:spcAft>
              <a:buSzPts val="1800"/>
              <a:buAutoNum type="arabicPeriod"/>
            </a:pPr>
            <a:r>
              <a:rPr lang="en"/>
              <a:t>Branch branch yang lain berisi file file yang digunakan untuk menguji coba fitur tertentu secara terpisah. Masing masing branch dipegang oleh satu anggota kelompok. (walaupun jika ada kesulitan kami mengerjakan bersama)</a:t>
            </a:r>
            <a:endParaRPr/>
          </a:p>
          <a:p>
            <a:pPr marL="457200" lvl="0" indent="0" algn="l" rtl="0">
              <a:spcBef>
                <a:spcPts val="1600"/>
              </a:spcBef>
              <a:spcAft>
                <a:spcPts val="1600"/>
              </a:spcAft>
              <a:buNone/>
            </a:pPr>
            <a:r>
              <a:rPr lang="en"/>
              <a:t>Link : https://github.com/dhkar/tubesppmc-game-of-life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Playfair Display"/>
                <a:ea typeface="Playfair Display"/>
                <a:cs typeface="Playfair Display"/>
                <a:sym typeface="Playfair Display"/>
              </a:rPr>
              <a:t>Kesulitan yang dihadapi</a:t>
            </a:r>
            <a:endParaRPr>
              <a:latin typeface="Playfair Display"/>
              <a:ea typeface="Playfair Display"/>
              <a:cs typeface="Playfair Display"/>
              <a:sym typeface="Playfair Display"/>
            </a:endParaRPr>
          </a:p>
        </p:txBody>
      </p:sp>
      <p:sp>
        <p:nvSpPr>
          <p:cNvPr id="151" name="Google Shape;151;p26"/>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
              <a:t>Sabrina	: Pembuatan main menu untuk looping</a:t>
            </a:r>
            <a:endParaRPr/>
          </a:p>
          <a:p>
            <a:pPr marL="0" lvl="0" indent="0" algn="just" rtl="0">
              <a:spcBef>
                <a:spcPts val="1600"/>
              </a:spcBef>
              <a:spcAft>
                <a:spcPts val="0"/>
              </a:spcAft>
              <a:buClr>
                <a:schemeClr val="dk1"/>
              </a:buClr>
              <a:buSzPts val="1100"/>
              <a:buFont typeface="Arial"/>
              <a:buNone/>
            </a:pPr>
            <a:r>
              <a:rPr lang="en"/>
              <a:t>Melia 	: Pembuatan fungsi tick secara toroidal dan parameter x_dimensi dan y_dimensi yang tertukar</a:t>
            </a:r>
            <a:endParaRPr/>
          </a:p>
          <a:p>
            <a:pPr marL="0" lvl="0" indent="0" algn="just" rtl="0">
              <a:spcBef>
                <a:spcPts val="1600"/>
              </a:spcBef>
              <a:spcAft>
                <a:spcPts val="0"/>
              </a:spcAft>
              <a:buClr>
                <a:schemeClr val="dk1"/>
              </a:buClr>
              <a:buSzPts val="1100"/>
              <a:buFont typeface="Arial"/>
              <a:buNone/>
            </a:pPr>
            <a:r>
              <a:rPr lang="en"/>
              <a:t>Adnan 	: Pada program animate saat membuat fungsi tick sendiri serta mencetak ke layar</a:t>
            </a:r>
            <a:endParaRPr/>
          </a:p>
          <a:p>
            <a:pPr marL="0" lvl="0" indent="0" algn="just" rtl="0">
              <a:spcBef>
                <a:spcPts val="1600"/>
              </a:spcBef>
              <a:spcAft>
                <a:spcPts val="0"/>
              </a:spcAft>
              <a:buClr>
                <a:schemeClr val="dk1"/>
              </a:buClr>
              <a:buSzPts val="1100"/>
              <a:buFont typeface="Arial"/>
              <a:buNone/>
            </a:pPr>
            <a:r>
              <a:rPr lang="en"/>
              <a:t>Andhika	 : Terdapat kesalahan indexing array pada proses</a:t>
            </a:r>
            <a:br>
              <a:rPr lang="en"/>
            </a:br>
            <a:r>
              <a:rPr lang="en"/>
              <a:t>pencetakan array 2D yang berisi data seed</a:t>
            </a:r>
            <a:endParaRPr/>
          </a:p>
          <a:p>
            <a:pPr marL="0" lvl="0" indent="0" algn="l" rtl="0">
              <a:spcBef>
                <a:spcPts val="1600"/>
              </a:spcBef>
              <a:spcAft>
                <a:spcPts val="1600"/>
              </a:spcAft>
              <a:buClr>
                <a:schemeClr val="dk1"/>
              </a:buClr>
              <a:buSzPts val="1100"/>
              <a:buFont typeface="Arial"/>
              <a:buNone/>
            </a:pPr>
            <a:endParaRPr/>
          </a:p>
        </p:txBody>
      </p:sp>
      <p:pic>
        <p:nvPicPr>
          <p:cNvPr id="152" name="Google Shape;152;p26"/>
          <p:cNvPicPr preferRelativeResize="0"/>
          <p:nvPr/>
        </p:nvPicPr>
        <p:blipFill>
          <a:blip r:embed="rId3">
            <a:alphaModFix/>
          </a:blip>
          <a:stretch>
            <a:fillRect/>
          </a:stretch>
        </p:blipFill>
        <p:spPr>
          <a:xfrm>
            <a:off x="6937600" y="3215050"/>
            <a:ext cx="1894700" cy="1364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7"/>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Playfair Display"/>
                <a:ea typeface="Playfair Display"/>
                <a:cs typeface="Playfair Display"/>
                <a:sym typeface="Playfair Display"/>
              </a:rPr>
              <a:t>Kesimpulan</a:t>
            </a:r>
            <a:endParaRPr>
              <a:latin typeface="Playfair Display"/>
              <a:ea typeface="Playfair Display"/>
              <a:cs typeface="Playfair Display"/>
              <a:sym typeface="Playfair Display"/>
            </a:endParaRPr>
          </a:p>
        </p:txBody>
      </p:sp>
      <p:sp>
        <p:nvSpPr>
          <p:cNvPr id="158" name="Google Shape;158;p27"/>
          <p:cNvSpPr txBox="1">
            <a:spLocks noGrp="1"/>
          </p:cNvSpPr>
          <p:nvPr>
            <p:ph type="body" idx="1"/>
          </p:nvPr>
        </p:nvSpPr>
        <p:spPr>
          <a:xfrm>
            <a:off x="167100" y="1286825"/>
            <a:ext cx="8520600" cy="3354000"/>
          </a:xfrm>
          <a:prstGeom prst="rect">
            <a:avLst/>
          </a:prstGeom>
        </p:spPr>
        <p:txBody>
          <a:bodyPr spcFirstLastPara="1" wrap="square" lIns="91425" tIns="91425" rIns="91425" bIns="91425" anchor="t" anchorCtr="0">
            <a:noAutofit/>
          </a:bodyPr>
          <a:lstStyle/>
          <a:p>
            <a:pPr marL="457200" lvl="0" indent="-317500" algn="just" rtl="0">
              <a:lnSpc>
                <a:spcPct val="100000"/>
              </a:lnSpc>
              <a:spcBef>
                <a:spcPts val="600"/>
              </a:spcBef>
              <a:spcAft>
                <a:spcPts val="0"/>
              </a:spcAft>
              <a:buSzPts val="1400"/>
              <a:buAutoNum type="arabicPeriod"/>
            </a:pPr>
            <a:r>
              <a:rPr lang="en" sz="1400"/>
              <a:t>Bahasa C memungkinkan pengguna untuk mengakses memori yang digunakan oleh program dengan mudah, sehingga pengguna mampu mengalokasikan memori yang digunakan untuk program sesuai kebutuhan  memaksimalkan penggunaan memori dalam suatu program. Hal tersebut sangat berguna pada kasus dimana pengguna membutuhkan memori untuk menyimpan array yang belum diketahui ukurannya pada saat kompilasi</a:t>
            </a:r>
            <a:br>
              <a:rPr lang="en" sz="1400"/>
            </a:br>
            <a:endParaRPr sz="1400"/>
          </a:p>
          <a:p>
            <a:pPr marL="457200" lvl="0" indent="-317500" algn="just" rtl="0">
              <a:lnSpc>
                <a:spcPct val="100000"/>
              </a:lnSpc>
              <a:spcBef>
                <a:spcPts val="0"/>
              </a:spcBef>
              <a:spcAft>
                <a:spcPts val="0"/>
              </a:spcAft>
              <a:buSzPts val="1400"/>
              <a:buAutoNum type="arabicPeriod"/>
            </a:pPr>
            <a:r>
              <a:rPr lang="en" sz="1400"/>
              <a:t>Bentuk dari array toroidal berguna pada beberapa kasus yang membutuhkan bentuk array tersebut pada pengaplikasian program, seperti Game of Life yang telah diimplementasikan pada laporan ini</a:t>
            </a:r>
            <a:br>
              <a:rPr lang="en" sz="1400"/>
            </a:br>
            <a:endParaRPr sz="1400"/>
          </a:p>
          <a:p>
            <a:pPr marL="457200" lvl="0" indent="-317500" algn="just" rtl="0">
              <a:lnSpc>
                <a:spcPct val="100000"/>
              </a:lnSpc>
              <a:spcBef>
                <a:spcPts val="0"/>
              </a:spcBef>
              <a:spcAft>
                <a:spcPts val="0"/>
              </a:spcAft>
              <a:buSzPts val="1400"/>
              <a:buAutoNum type="arabicPeriod"/>
            </a:pPr>
            <a:r>
              <a:rPr lang="en" sz="1400"/>
              <a:t>Penggunaan dari pointer dan array pada bahasa C sangatlah dibutuhkan karena dengan memahami penggunaan pointer di bahasa C, pengguna dapat memahami cara kerja array sehingga mampu  mengoperasikan atau mengolah suatu array dengan mudah</a:t>
            </a:r>
            <a:endParaRPr sz="1400"/>
          </a:p>
          <a:p>
            <a:pPr marL="457200" lvl="0" indent="0" algn="just" rtl="0">
              <a:lnSpc>
                <a:spcPct val="100000"/>
              </a:lnSpc>
              <a:spcBef>
                <a:spcPts val="600"/>
              </a:spcBef>
              <a:spcAft>
                <a:spcPts val="60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Playfair Display"/>
                <a:ea typeface="Playfair Display"/>
                <a:cs typeface="Playfair Display"/>
                <a:sym typeface="Playfair Display"/>
              </a:rPr>
              <a:t>Kesimpulan (2)</a:t>
            </a:r>
            <a:endParaRPr>
              <a:latin typeface="Playfair Display"/>
              <a:ea typeface="Playfair Display"/>
              <a:cs typeface="Playfair Display"/>
              <a:sym typeface="Playfair Display"/>
            </a:endParaRPr>
          </a:p>
        </p:txBody>
      </p:sp>
      <p:sp>
        <p:nvSpPr>
          <p:cNvPr id="164" name="Google Shape;164;p28"/>
          <p:cNvSpPr txBox="1">
            <a:spLocks noGrp="1"/>
          </p:cNvSpPr>
          <p:nvPr>
            <p:ph type="body" idx="1"/>
          </p:nvPr>
        </p:nvSpPr>
        <p:spPr>
          <a:xfrm>
            <a:off x="352775" y="1286825"/>
            <a:ext cx="8520600" cy="3354000"/>
          </a:xfrm>
          <a:prstGeom prst="rect">
            <a:avLst/>
          </a:prstGeom>
        </p:spPr>
        <p:txBody>
          <a:bodyPr spcFirstLastPara="1" wrap="square" lIns="91425" tIns="91425" rIns="91425" bIns="91425" anchor="t" anchorCtr="0">
            <a:noAutofit/>
          </a:bodyPr>
          <a:lstStyle/>
          <a:p>
            <a:pPr marL="0" lvl="0" indent="0" algn="just" rtl="0">
              <a:lnSpc>
                <a:spcPct val="100000"/>
              </a:lnSpc>
              <a:spcBef>
                <a:spcPts val="600"/>
              </a:spcBef>
              <a:spcAft>
                <a:spcPts val="0"/>
              </a:spcAft>
              <a:buClr>
                <a:schemeClr val="dk1"/>
              </a:buClr>
              <a:buSzPts val="1100"/>
              <a:buFont typeface="Arial"/>
              <a:buNone/>
            </a:pPr>
            <a:r>
              <a:rPr lang="en" sz="1500"/>
              <a:t>Implementasi game Conway’s Game Of Life yang kami buat dalam bahasa C (dengan konsep konsep yang dijelaskan sebelumnya), dapat dikatakan berhasil sesuai dengan spesifikasi yang ada. Hal ini dapat ditunjukkan bahwa program dapat:</a:t>
            </a:r>
            <a:endParaRPr sz="1500"/>
          </a:p>
          <a:p>
            <a:pPr marL="457200" lvl="0" indent="-323850" algn="just" rtl="0">
              <a:lnSpc>
                <a:spcPct val="100000"/>
              </a:lnSpc>
              <a:spcBef>
                <a:spcPts val="600"/>
              </a:spcBef>
              <a:spcAft>
                <a:spcPts val="0"/>
              </a:spcAft>
              <a:buSzPts val="1500"/>
              <a:buAutoNum type="arabicPeriod"/>
            </a:pPr>
            <a:r>
              <a:rPr lang="en" sz="1500"/>
              <a:t>Mengonversi file berisi seed ke seed array</a:t>
            </a:r>
            <a:endParaRPr sz="1500"/>
          </a:p>
          <a:p>
            <a:pPr marL="457200" lvl="0" indent="-323850" algn="just" rtl="0">
              <a:lnSpc>
                <a:spcPct val="100000"/>
              </a:lnSpc>
              <a:spcBef>
                <a:spcPts val="0"/>
              </a:spcBef>
              <a:spcAft>
                <a:spcPts val="0"/>
              </a:spcAft>
              <a:buSzPts val="1500"/>
              <a:buAutoNum type="arabicPeriod"/>
            </a:pPr>
            <a:r>
              <a:rPr lang="en" sz="1500"/>
              <a:t>Seed array tersebut diproses sesuai rules dari Conway’s Game Of Life (sehingga bisa melakukan iterasi sekali dan n kali/animate)</a:t>
            </a:r>
            <a:endParaRPr sz="1500"/>
          </a:p>
          <a:p>
            <a:pPr marL="457200" lvl="0" indent="-323850" algn="just" rtl="0">
              <a:lnSpc>
                <a:spcPct val="100000"/>
              </a:lnSpc>
              <a:spcBef>
                <a:spcPts val="0"/>
              </a:spcBef>
              <a:spcAft>
                <a:spcPts val="0"/>
              </a:spcAft>
              <a:buSzPts val="1500"/>
              <a:buAutoNum type="arabicPeriod"/>
            </a:pPr>
            <a:r>
              <a:rPr lang="en" sz="1500"/>
              <a:t>Dapat mencetaknya dalam stdout, yang berperan sebagai console game. Bahkan ada fitur tambahan seperti user interfacenya</a:t>
            </a:r>
            <a:endParaRPr sz="1500"/>
          </a:p>
          <a:p>
            <a:pPr marL="457200" lvl="0" indent="0" algn="just" rtl="0">
              <a:lnSpc>
                <a:spcPct val="100000"/>
              </a:lnSpc>
              <a:spcBef>
                <a:spcPts val="600"/>
              </a:spcBef>
              <a:spcAft>
                <a:spcPts val="600"/>
              </a:spcAft>
              <a:buNone/>
            </a:pPr>
            <a:endParaRPr sz="17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9"/>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Playfair Display"/>
                <a:ea typeface="Playfair Display"/>
                <a:cs typeface="Playfair Display"/>
                <a:sym typeface="Playfair Display"/>
              </a:rPr>
              <a:t>Mengenang Conway</a:t>
            </a:r>
            <a:endParaRPr>
              <a:latin typeface="Playfair Display"/>
              <a:ea typeface="Playfair Display"/>
              <a:cs typeface="Playfair Display"/>
              <a:sym typeface="Playfair Display"/>
            </a:endParaRPr>
          </a:p>
        </p:txBody>
      </p:sp>
      <p:sp>
        <p:nvSpPr>
          <p:cNvPr id="170" name="Google Shape;170;p29"/>
          <p:cNvSpPr txBox="1">
            <a:spLocks noGrp="1"/>
          </p:cNvSpPr>
          <p:nvPr>
            <p:ph type="body" idx="1"/>
          </p:nvPr>
        </p:nvSpPr>
        <p:spPr>
          <a:xfrm>
            <a:off x="2532475" y="3674875"/>
            <a:ext cx="3904500" cy="756300"/>
          </a:xfrm>
          <a:prstGeom prst="rect">
            <a:avLst/>
          </a:prstGeom>
        </p:spPr>
        <p:txBody>
          <a:bodyPr spcFirstLastPara="1" wrap="square" lIns="91425" tIns="91425" rIns="91425" bIns="91425" anchor="t" anchorCtr="0">
            <a:noAutofit/>
          </a:bodyPr>
          <a:lstStyle/>
          <a:p>
            <a:pPr marL="0" lvl="0" indent="0" algn="ctr" rtl="0">
              <a:lnSpc>
                <a:spcPct val="100000"/>
              </a:lnSpc>
              <a:spcBef>
                <a:spcPts val="600"/>
              </a:spcBef>
              <a:spcAft>
                <a:spcPts val="0"/>
              </a:spcAft>
              <a:buNone/>
            </a:pPr>
            <a:r>
              <a:rPr lang="en">
                <a:highlight>
                  <a:srgbClr val="FFFFFF"/>
                </a:highlight>
                <a:latin typeface="Playfair Display"/>
                <a:ea typeface="Playfair Display"/>
                <a:cs typeface="Playfair Display"/>
                <a:sym typeface="Playfair Display"/>
              </a:rPr>
              <a:t>John Horton Conway</a:t>
            </a:r>
            <a:endParaRPr>
              <a:highlight>
                <a:srgbClr val="FFFFFF"/>
              </a:highlight>
              <a:latin typeface="Playfair Display"/>
              <a:ea typeface="Playfair Display"/>
              <a:cs typeface="Playfair Display"/>
              <a:sym typeface="Playfair Display"/>
            </a:endParaRPr>
          </a:p>
          <a:p>
            <a:pPr marL="0" lvl="0" indent="0" algn="ctr" rtl="0">
              <a:lnSpc>
                <a:spcPct val="100000"/>
              </a:lnSpc>
              <a:spcBef>
                <a:spcPts val="600"/>
              </a:spcBef>
              <a:spcAft>
                <a:spcPts val="600"/>
              </a:spcAft>
              <a:buNone/>
            </a:pPr>
            <a:r>
              <a:rPr lang="en">
                <a:highlight>
                  <a:srgbClr val="FFFFFF"/>
                </a:highlight>
                <a:latin typeface="Playfair Display"/>
                <a:ea typeface="Playfair Display"/>
                <a:cs typeface="Playfair Display"/>
                <a:sym typeface="Playfair Display"/>
              </a:rPr>
              <a:t>1937 -2020</a:t>
            </a:r>
            <a:endParaRPr>
              <a:highlight>
                <a:srgbClr val="FFFFFF"/>
              </a:highlight>
              <a:latin typeface="Playfair Display"/>
              <a:ea typeface="Playfair Display"/>
              <a:cs typeface="Playfair Display"/>
              <a:sym typeface="Playfair Display"/>
            </a:endParaRPr>
          </a:p>
        </p:txBody>
      </p:sp>
      <p:pic>
        <p:nvPicPr>
          <p:cNvPr id="171" name="Google Shape;171;p29"/>
          <p:cNvPicPr preferRelativeResize="0"/>
          <p:nvPr/>
        </p:nvPicPr>
        <p:blipFill>
          <a:blip r:embed="rId3">
            <a:alphaModFix/>
          </a:blip>
          <a:stretch>
            <a:fillRect/>
          </a:stretch>
        </p:blipFill>
        <p:spPr>
          <a:xfrm>
            <a:off x="3532225" y="1619250"/>
            <a:ext cx="1905000" cy="1905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0"/>
          <p:cNvSpPr txBox="1">
            <a:spLocks noGrp="1"/>
          </p:cNvSpPr>
          <p:nvPr>
            <p:ph type="body" idx="1"/>
          </p:nvPr>
        </p:nvSpPr>
        <p:spPr>
          <a:xfrm>
            <a:off x="311700" y="463250"/>
            <a:ext cx="8520600" cy="932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5800">
                <a:latin typeface="Playfair Display"/>
                <a:ea typeface="Playfair Display"/>
                <a:cs typeface="Playfair Display"/>
                <a:sym typeface="Playfair Display"/>
              </a:rPr>
              <a:t>Terima Kasih</a:t>
            </a:r>
            <a:endParaRPr sz="5800">
              <a:latin typeface="Playfair Display"/>
              <a:ea typeface="Playfair Display"/>
              <a:cs typeface="Playfair Display"/>
              <a:sym typeface="Playfair Display"/>
            </a:endParaRPr>
          </a:p>
        </p:txBody>
      </p:sp>
      <p:pic>
        <p:nvPicPr>
          <p:cNvPr id="177" name="Google Shape;177;p30"/>
          <p:cNvPicPr preferRelativeResize="0"/>
          <p:nvPr/>
        </p:nvPicPr>
        <p:blipFill>
          <a:blip r:embed="rId3">
            <a:alphaModFix/>
          </a:blip>
          <a:stretch>
            <a:fillRect/>
          </a:stretch>
        </p:blipFill>
        <p:spPr>
          <a:xfrm>
            <a:off x="2865312" y="1568258"/>
            <a:ext cx="3413375" cy="3025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253450" y="3062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Playfair Display Regular"/>
                <a:ea typeface="Playfair Display Regular"/>
                <a:cs typeface="Playfair Display Regular"/>
                <a:sym typeface="Playfair Display Regular"/>
              </a:rPr>
              <a:t>Deskripsi Permasalahan</a:t>
            </a:r>
            <a:endParaRPr>
              <a:latin typeface="Playfair Display Regular"/>
              <a:ea typeface="Playfair Display Regular"/>
              <a:cs typeface="Playfair Display Regular"/>
              <a:sym typeface="Playfair Display Regular"/>
            </a:endParaRPr>
          </a:p>
        </p:txBody>
      </p:sp>
      <p:sp>
        <p:nvSpPr>
          <p:cNvPr id="69" name="Google Shape;69;p14"/>
          <p:cNvSpPr txBox="1">
            <a:spLocks noGrp="1"/>
          </p:cNvSpPr>
          <p:nvPr>
            <p:ph type="body" idx="1"/>
          </p:nvPr>
        </p:nvSpPr>
        <p:spPr>
          <a:xfrm>
            <a:off x="311700" y="825425"/>
            <a:ext cx="8520600" cy="3354000"/>
          </a:xfrm>
          <a:prstGeom prst="rect">
            <a:avLst/>
          </a:prstGeom>
        </p:spPr>
        <p:txBody>
          <a:bodyPr spcFirstLastPara="1" wrap="square" lIns="91425" tIns="91425" rIns="91425" bIns="91425" anchor="t" anchorCtr="0">
            <a:noAutofit/>
          </a:bodyPr>
          <a:lstStyle/>
          <a:p>
            <a:pPr marL="0" lvl="0" indent="457200" algn="just" rtl="0">
              <a:spcBef>
                <a:spcPts val="0"/>
              </a:spcBef>
              <a:spcAft>
                <a:spcPts val="0"/>
              </a:spcAft>
              <a:buNone/>
            </a:pPr>
            <a:endParaRPr/>
          </a:p>
          <a:p>
            <a:pPr marL="0" lvl="0" indent="457200" algn="just" rtl="0">
              <a:spcBef>
                <a:spcPts val="1600"/>
              </a:spcBef>
              <a:spcAft>
                <a:spcPts val="1600"/>
              </a:spcAft>
              <a:buNone/>
            </a:pPr>
            <a:r>
              <a:rPr lang="en"/>
              <a:t>Conway’s Game of Life </a:t>
            </a:r>
            <a:r>
              <a:rPr lang="en">
                <a:solidFill>
                  <a:schemeClr val="dk1"/>
                </a:solidFill>
              </a:rPr>
              <a:t>permainan yang sudah ada sejak 1970 yang dikembangkan oleh John Horton Conway. Pada dasarnya game ini tidak memiliki pemain sehingga permainan akan berjalan bergantung dengan kondisi awal. Dunia pada permainan ini merupakan dunia dua dimensi dimana tiap sel memiliki dua kemungkinan kondisi, yaitu hidup atau mati. Kondisi hidup atau mati dari suatu sel ditentukan oleh peraturan yang dibuat oleh Conway.</a:t>
            </a:r>
            <a:endParaRPr/>
          </a:p>
        </p:txBody>
      </p:sp>
      <p:pic>
        <p:nvPicPr>
          <p:cNvPr id="70" name="Google Shape;70;p14"/>
          <p:cNvPicPr preferRelativeResize="0"/>
          <p:nvPr/>
        </p:nvPicPr>
        <p:blipFill>
          <a:blip r:embed="rId3">
            <a:alphaModFix/>
          </a:blip>
          <a:stretch>
            <a:fillRect/>
          </a:stretch>
        </p:blipFill>
        <p:spPr>
          <a:xfrm>
            <a:off x="3475750" y="3345975"/>
            <a:ext cx="1695450" cy="1390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Playfair Display"/>
                <a:ea typeface="Playfair Display"/>
                <a:cs typeface="Playfair Display"/>
                <a:sym typeface="Playfair Display"/>
              </a:rPr>
              <a:t>Analisis Permasalahan</a:t>
            </a:r>
            <a:endParaRPr>
              <a:latin typeface="Playfair Display"/>
              <a:ea typeface="Playfair Display"/>
              <a:cs typeface="Playfair Display"/>
              <a:sym typeface="Playfair Display"/>
            </a:endParaRPr>
          </a:p>
        </p:txBody>
      </p:sp>
      <p:sp>
        <p:nvSpPr>
          <p:cNvPr id="76" name="Google Shape;76;p15"/>
          <p:cNvSpPr txBox="1"/>
          <p:nvPr/>
        </p:nvSpPr>
        <p:spPr>
          <a:xfrm>
            <a:off x="706025" y="1335050"/>
            <a:ext cx="7647600" cy="2881200"/>
          </a:xfrm>
          <a:prstGeom prst="rect">
            <a:avLst/>
          </a:prstGeom>
          <a:noFill/>
          <a:ln>
            <a:noFill/>
          </a:ln>
        </p:spPr>
        <p:txBody>
          <a:bodyPr spcFirstLastPara="1" wrap="square" lIns="91425" tIns="91425" rIns="91425" bIns="91425" anchor="t" anchorCtr="0">
            <a:noAutofit/>
          </a:bodyPr>
          <a:lstStyle/>
          <a:p>
            <a:pPr marL="0" lvl="0" indent="457200" algn="just" rtl="0">
              <a:spcBef>
                <a:spcPts val="600"/>
              </a:spcBef>
              <a:spcAft>
                <a:spcPts val="0"/>
              </a:spcAft>
              <a:buClr>
                <a:schemeClr val="dk1"/>
              </a:buClr>
              <a:buSzPts val="1100"/>
              <a:buFont typeface="Arial"/>
              <a:buNone/>
            </a:pPr>
            <a:r>
              <a:rPr lang="en" sz="1800">
                <a:solidFill>
                  <a:schemeClr val="dk1"/>
                </a:solidFill>
                <a:latin typeface="Open Sans"/>
                <a:ea typeface="Open Sans"/>
                <a:cs typeface="Open Sans"/>
                <a:sym typeface="Open Sans"/>
              </a:rPr>
              <a:t>Pada kasus ini, kami diminta untuk membuat Conway’s Game of Life yang dimensi dunia sel sudah ditentukan di file seed input. Karakter ‘-’ menunjukan sel yang mati sementara ‘X’ sel hidup. Setelah itu program mampu melakukan iterasi ke generasi selanjutnya satu kali dengan fungsi </a:t>
            </a:r>
            <a:r>
              <a:rPr lang="en" sz="1800" i="1">
                <a:solidFill>
                  <a:schemeClr val="dk1"/>
                </a:solidFill>
                <a:latin typeface="Open Sans"/>
                <a:ea typeface="Open Sans"/>
                <a:cs typeface="Open Sans"/>
                <a:sym typeface="Open Sans"/>
              </a:rPr>
              <a:t>tick,</a:t>
            </a:r>
            <a:r>
              <a:rPr lang="en" sz="1800">
                <a:solidFill>
                  <a:schemeClr val="dk1"/>
                </a:solidFill>
                <a:latin typeface="Open Sans"/>
                <a:ea typeface="Open Sans"/>
                <a:cs typeface="Open Sans"/>
                <a:sym typeface="Open Sans"/>
              </a:rPr>
              <a:t> serta berkali-kali dengan fungsi </a:t>
            </a:r>
            <a:r>
              <a:rPr lang="en" sz="1800" i="1">
                <a:solidFill>
                  <a:schemeClr val="dk1"/>
                </a:solidFill>
                <a:latin typeface="Open Sans"/>
                <a:ea typeface="Open Sans"/>
                <a:cs typeface="Open Sans"/>
                <a:sym typeface="Open Sans"/>
              </a:rPr>
              <a:t>animate.</a:t>
            </a:r>
            <a:r>
              <a:rPr lang="en" sz="1800">
                <a:solidFill>
                  <a:schemeClr val="dk1"/>
                </a:solidFill>
                <a:latin typeface="Open Sans"/>
                <a:ea typeface="Open Sans"/>
                <a:cs typeface="Open Sans"/>
                <a:sym typeface="Open Sans"/>
              </a:rPr>
              <a:t> Apabila pengguna ingin berhenti bermain, mereka dapat sungguh-sungguh berhenti dengan pilihan </a:t>
            </a:r>
            <a:r>
              <a:rPr lang="en" sz="1800" i="1">
                <a:solidFill>
                  <a:schemeClr val="dk1"/>
                </a:solidFill>
                <a:latin typeface="Open Sans"/>
                <a:ea typeface="Open Sans"/>
                <a:cs typeface="Open Sans"/>
                <a:sym typeface="Open Sans"/>
              </a:rPr>
              <a:t>quit</a:t>
            </a:r>
            <a:r>
              <a:rPr lang="en" sz="1800">
                <a:solidFill>
                  <a:schemeClr val="dk1"/>
                </a:solidFill>
                <a:latin typeface="Open Sans"/>
                <a:ea typeface="Open Sans"/>
                <a:cs typeface="Open Sans"/>
                <a:sym typeface="Open Sans"/>
              </a:rPr>
              <a:t> atau membatalkan keluar dan memilih untuk bermain kembali yang akan mengarah kepada awal program, yaitu meminta input file eksternal dan pengguna dapat bermain kembali</a:t>
            </a:r>
            <a:endParaRPr sz="1800">
              <a:solidFill>
                <a:schemeClr val="dk1"/>
              </a:solidFill>
              <a:latin typeface="Open Sans"/>
              <a:ea typeface="Open Sans"/>
              <a:cs typeface="Open Sans"/>
              <a:sym typeface="Open Sans"/>
            </a:endParaRPr>
          </a:p>
          <a:p>
            <a:pPr marL="0" lvl="0" indent="0" algn="l" rtl="0">
              <a:spcBef>
                <a:spcPts val="60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11700" y="34375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latin typeface="Playfair Display"/>
                <a:ea typeface="Playfair Display"/>
                <a:cs typeface="Playfair Display"/>
                <a:sym typeface="Playfair Display"/>
              </a:rPr>
              <a:t>Algoritma display</a:t>
            </a:r>
            <a:endParaRPr sz="3600">
              <a:latin typeface="Playfair Display"/>
              <a:ea typeface="Playfair Display"/>
              <a:cs typeface="Playfair Display"/>
              <a:sym typeface="Playfair Display"/>
            </a:endParaRPr>
          </a:p>
        </p:txBody>
      </p:sp>
      <p:sp>
        <p:nvSpPr>
          <p:cNvPr id="82" name="Google Shape;82;p16"/>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lphaUcPeriod"/>
            </a:pPr>
            <a:r>
              <a:rPr lang="en"/>
              <a:t>Fungsi displayInterface</a:t>
            </a:r>
            <a:endParaRPr/>
          </a:p>
          <a:p>
            <a:pPr marL="0" lvl="0" indent="0" algn="l" rtl="0">
              <a:spcBef>
                <a:spcPts val="1600"/>
              </a:spcBef>
              <a:spcAft>
                <a:spcPts val="1600"/>
              </a:spcAft>
              <a:buNone/>
            </a:pPr>
            <a:r>
              <a:rPr lang="en"/>
              <a:t>displayInterface berfungsi untuk menampilkan judul awal program atau interface awal, sehingga fungsi ini hanya berisi print dari tulisan judul program saja yaitu Welcome To Conway’s Game of Life. kemudian pada fungsi ini kami menambahkan delay untuk tampilan sama seperti yang digunakan pada fungsi animate tetapi delay yang digunakan memiliki waktu selama 3 detik atau 3000 ms.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900">
                <a:latin typeface="Playfair Display"/>
                <a:ea typeface="Playfair Display"/>
                <a:cs typeface="Playfair Display"/>
                <a:sym typeface="Playfair Display"/>
              </a:rPr>
              <a:t>Algoritma display</a:t>
            </a:r>
            <a:endParaRPr sz="3900">
              <a:latin typeface="Playfair Display"/>
              <a:ea typeface="Playfair Display"/>
              <a:cs typeface="Playfair Display"/>
              <a:sym typeface="Playfair Display"/>
            </a:endParaRPr>
          </a:p>
        </p:txBody>
      </p:sp>
      <p:sp>
        <p:nvSpPr>
          <p:cNvPr id="88" name="Google Shape;88;p17"/>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	Fungsi displayMenu</a:t>
            </a:r>
            <a:endParaRPr/>
          </a:p>
          <a:p>
            <a:pPr marL="0" lvl="0" indent="0" algn="l" rtl="0">
              <a:spcBef>
                <a:spcPts val="1600"/>
              </a:spcBef>
              <a:spcAft>
                <a:spcPts val="1600"/>
              </a:spcAft>
              <a:buNone/>
            </a:pPr>
            <a:r>
              <a:rPr lang="en"/>
              <a:t>displayMenu berfungsi untuk menampilkan pilihan menu saja dan menghasilkan return pilihan menu. Fungsi ini hanya menerima input pilihan menu yaitu 1 untuk animate, 2 untuk tick, dan 3 untuk quit. Sehingga output dari fungsi ini hanya angka 1, 2, atau 3. Selain dari itu, maka program akan keluar.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900">
                <a:latin typeface="Playfair Display"/>
                <a:ea typeface="Playfair Display"/>
                <a:cs typeface="Playfair Display"/>
                <a:sym typeface="Playfair Display"/>
              </a:rPr>
              <a:t>Algoritma display</a:t>
            </a:r>
            <a:endParaRPr sz="3900">
              <a:latin typeface="Playfair Display"/>
              <a:ea typeface="Playfair Display"/>
              <a:cs typeface="Playfair Display"/>
              <a:sym typeface="Playfair Display"/>
            </a:endParaRPr>
          </a:p>
        </p:txBody>
      </p:sp>
      <p:sp>
        <p:nvSpPr>
          <p:cNvPr id="94" name="Google Shape;94;p18"/>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	Fungsi displaySeed</a:t>
            </a:r>
            <a:endParaRPr/>
          </a:p>
          <a:p>
            <a:pPr marL="0" lvl="0" indent="0" algn="l" rtl="0">
              <a:spcBef>
                <a:spcPts val="1600"/>
              </a:spcBef>
              <a:spcAft>
                <a:spcPts val="1600"/>
              </a:spcAft>
              <a:buNone/>
            </a:pPr>
            <a:r>
              <a:rPr lang="en"/>
              <a:t>displaySeed berfungsi menampilkan array seed. Fungsi ini memiliki input berupa pointer ke seedData dan pointer dimensi x serta pointer dimensi y. Fungsi displaySeed memiliki 2 loop yaitu loop pertama untuk dimensi y dan loop didalamnya untuk dimensi x, jadi fungsi displaySeed akan menampilkan array seed dari dimensi x lalu bertambah sesuai jumlah 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311700" y="315925"/>
            <a:ext cx="87168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3700">
                <a:latin typeface="Playfair Display"/>
                <a:ea typeface="Playfair Display"/>
                <a:cs typeface="Playfair Display"/>
                <a:sym typeface="Playfair Display"/>
              </a:rPr>
              <a:t>Algoritma convert seed file to seed array</a:t>
            </a:r>
            <a:endParaRPr sz="4000"/>
          </a:p>
        </p:txBody>
      </p:sp>
      <p:sp>
        <p:nvSpPr>
          <p:cNvPr id="100" name="Google Shape;100;p19"/>
          <p:cNvSpPr txBox="1">
            <a:spLocks noGrp="1"/>
          </p:cNvSpPr>
          <p:nvPr>
            <p:ph type="body" idx="1"/>
          </p:nvPr>
        </p:nvSpPr>
        <p:spPr>
          <a:xfrm>
            <a:off x="311700" y="1147225"/>
            <a:ext cx="8520600" cy="33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Pada program kami, algoritma mengubah seedfile ke seedarray 2D, diimplementasikan dengan fungsi getSeedData(). Secara urutan prosedural berikut adalah algoritmanya:</a:t>
            </a:r>
            <a:endParaRPr sz="1700"/>
          </a:p>
          <a:p>
            <a:pPr marL="457200" lvl="0" indent="-336550" algn="l" rtl="0">
              <a:spcBef>
                <a:spcPts val="1600"/>
              </a:spcBef>
              <a:spcAft>
                <a:spcPts val="0"/>
              </a:spcAft>
              <a:buSzPts val="1700"/>
              <a:buAutoNum type="arabicPeriod"/>
            </a:pPr>
            <a:r>
              <a:rPr lang="en" sz="1700"/>
              <a:t>Mengambil dimensi seed yang terdapat pada file seed  -&gt; fgets dan atoi</a:t>
            </a:r>
            <a:endParaRPr sz="1700"/>
          </a:p>
          <a:p>
            <a:pPr marL="457200" lvl="0" indent="-336550" algn="l" rtl="0">
              <a:spcBef>
                <a:spcPts val="0"/>
              </a:spcBef>
              <a:spcAft>
                <a:spcPts val="0"/>
              </a:spcAft>
              <a:buSzPts val="1700"/>
              <a:buAutoNum type="arabicPeriod"/>
            </a:pPr>
            <a:r>
              <a:rPr lang="en" sz="1700"/>
              <a:t>Mengalokasikan array 2D dinamis menggunakan malloc dengan besarnya sesuai dengan dimensi seed</a:t>
            </a:r>
            <a:endParaRPr sz="1700"/>
          </a:p>
          <a:p>
            <a:pPr marL="457200" lvl="0" indent="-336550" algn="l" rtl="0">
              <a:spcBef>
                <a:spcPts val="0"/>
              </a:spcBef>
              <a:spcAft>
                <a:spcPts val="0"/>
              </a:spcAft>
              <a:buSzPts val="1700"/>
              <a:buAutoNum type="arabicPeriod"/>
            </a:pPr>
            <a:r>
              <a:rPr lang="en" sz="1700"/>
              <a:t>Mengambil karakter per karakter (traverse) dari seed file (apakah sel mati atau sel hidup) -&gt; fgetc</a:t>
            </a:r>
            <a:endParaRPr sz="1700"/>
          </a:p>
          <a:p>
            <a:pPr marL="457200" lvl="0" indent="-336550" algn="l" rtl="0">
              <a:spcBef>
                <a:spcPts val="0"/>
              </a:spcBef>
              <a:spcAft>
                <a:spcPts val="0"/>
              </a:spcAft>
              <a:buSzPts val="1700"/>
              <a:buAutoNum type="arabicPeriod"/>
            </a:pPr>
            <a:r>
              <a:rPr lang="en" sz="1700"/>
              <a:t>Setiap karakter disimpan pada array 2D yang sudah dimalloc</a:t>
            </a:r>
            <a:endParaRPr sz="1700"/>
          </a:p>
          <a:p>
            <a:pPr marL="457200" lvl="0" indent="-336550" algn="l" rtl="0">
              <a:spcBef>
                <a:spcPts val="0"/>
              </a:spcBef>
              <a:spcAft>
                <a:spcPts val="0"/>
              </a:spcAft>
              <a:buSzPts val="1700"/>
              <a:buAutoNum type="arabicPeriod"/>
            </a:pPr>
            <a:r>
              <a:rPr lang="en" sz="1700"/>
              <a:t>Fungsi mengeluarkan return berupa array 2D yang berisi sel sel</a:t>
            </a:r>
            <a:endParaRPr sz="1700"/>
          </a:p>
          <a:p>
            <a:pPr marL="457200" lvl="0" indent="-336550" algn="l" rtl="0">
              <a:spcBef>
                <a:spcPts val="0"/>
              </a:spcBef>
              <a:spcAft>
                <a:spcPts val="0"/>
              </a:spcAft>
              <a:buSzPts val="1700"/>
              <a:buAutoNum type="arabicPeriod"/>
            </a:pPr>
            <a:r>
              <a:rPr lang="en" sz="1700"/>
              <a:t>Dimensi seed disimpan dalam pointer to integer yang merupakan parameter fungsi</a:t>
            </a:r>
            <a:endParaRPr sz="1700"/>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solidFill>
                  <a:srgbClr val="000000"/>
                </a:solidFill>
                <a:latin typeface="Playfair Display"/>
                <a:ea typeface="Playfair Display"/>
                <a:cs typeface="Playfair Display"/>
                <a:sym typeface="Playfair Display"/>
              </a:rPr>
              <a:t>Algoritma Tick</a:t>
            </a:r>
            <a:endParaRPr/>
          </a:p>
        </p:txBody>
      </p:sp>
      <p:sp>
        <p:nvSpPr>
          <p:cNvPr id="106" name="Google Shape;106;p20"/>
          <p:cNvSpPr txBox="1">
            <a:spLocks noGrp="1"/>
          </p:cNvSpPr>
          <p:nvPr>
            <p:ph type="body" idx="1"/>
          </p:nvPr>
        </p:nvSpPr>
        <p:spPr>
          <a:xfrm>
            <a:off x="311700" y="1060100"/>
            <a:ext cx="8520600" cy="3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Fungsi ini menerima input array seedData 2D, dimensi x, dan dimensi y. Tick berguna untuk mengubah seedData yang diinput ke generasi setelahnya dengan menghitung tetangga dari masing-masing seedData. Kondisi generasi selanjutnya adalah sebagai berikut:</a:t>
            </a:r>
            <a:endParaRPr sz="1500"/>
          </a:p>
          <a:p>
            <a:pPr marL="457200" lvl="0" indent="-323850" algn="l" rtl="0">
              <a:spcBef>
                <a:spcPts val="1600"/>
              </a:spcBef>
              <a:spcAft>
                <a:spcPts val="0"/>
              </a:spcAft>
              <a:buSzPts val="1500"/>
              <a:buAutoNum type="arabicPeriod"/>
            </a:pPr>
            <a:r>
              <a:rPr lang="en" sz="1500"/>
              <a:t>Ketika jumlah tetangga dari sel hidup merupakan 2 atau 3 maka sel tersebut akan hidup pada sel selanjutnya. </a:t>
            </a:r>
            <a:endParaRPr sz="1500"/>
          </a:p>
          <a:p>
            <a:pPr marL="457200" lvl="0" indent="-323850" algn="l" rtl="0">
              <a:spcBef>
                <a:spcPts val="0"/>
              </a:spcBef>
              <a:spcAft>
                <a:spcPts val="0"/>
              </a:spcAft>
              <a:buSzPts val="1500"/>
              <a:buAutoNum type="arabicPeriod"/>
            </a:pPr>
            <a:r>
              <a:rPr lang="en" sz="1500"/>
              <a:t>Ketika jumlah tetangga pada sel mati merupakan 3 maka sel tersebut akan hidup pada generasi selanjutnya.  </a:t>
            </a:r>
            <a:endParaRPr sz="1500"/>
          </a:p>
          <a:p>
            <a:pPr marL="457200" lvl="0" indent="-323850" algn="l" rtl="0">
              <a:spcBef>
                <a:spcPts val="0"/>
              </a:spcBef>
              <a:spcAft>
                <a:spcPts val="0"/>
              </a:spcAft>
              <a:buSzPts val="1500"/>
              <a:buAutoNum type="arabicPeriod"/>
            </a:pPr>
            <a:r>
              <a:rPr lang="en" sz="1500"/>
              <a:t>Kondisi selain yang telah disebutkan akan membuat sel yang hidup maupun mati pada generasi selanjutnya akan mati. </a:t>
            </a:r>
            <a:endParaRPr sz="1500"/>
          </a:p>
          <a:p>
            <a:pPr marL="0" lvl="0" indent="0" algn="l" rtl="0">
              <a:spcBef>
                <a:spcPts val="1600"/>
              </a:spcBef>
              <a:spcAft>
                <a:spcPts val="0"/>
              </a:spcAft>
              <a:buNone/>
            </a:pPr>
            <a:r>
              <a:rPr lang="en" sz="1500"/>
              <a:t>Dalam hal kondisi toroida pun kami membuat pengecualian pada row atau column paling ujung sehingga tetangga dari masing-masingnya tetap terdeteksi. Lalu fungsi ini akan mengembalikan seedData baru berbentuk pointer.</a:t>
            </a:r>
            <a:endParaRPr sz="1500"/>
          </a:p>
          <a:p>
            <a:pPr marL="0" lvl="0" indent="0" algn="l" rtl="0">
              <a:spcBef>
                <a:spcPts val="1600"/>
              </a:spcBef>
              <a:spcAft>
                <a:spcPts val="0"/>
              </a:spcAft>
              <a:buNone/>
            </a:pPr>
            <a:endParaRPr sz="1500"/>
          </a:p>
          <a:p>
            <a:pPr marL="0" lvl="0" indent="0" algn="l" rtl="0">
              <a:spcBef>
                <a:spcPts val="1600"/>
              </a:spcBef>
              <a:spcAft>
                <a:spcPts val="1600"/>
              </a:spcAft>
              <a:buNone/>
            </a:pP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900">
                <a:latin typeface="Playfair Display"/>
                <a:ea typeface="Playfair Display"/>
                <a:cs typeface="Playfair Display"/>
                <a:sym typeface="Playfair Display"/>
              </a:rPr>
              <a:t>Algoritma Animate</a:t>
            </a:r>
            <a:endParaRPr sz="3900">
              <a:latin typeface="Playfair Display"/>
              <a:ea typeface="Playfair Display"/>
              <a:cs typeface="Playfair Display"/>
              <a:sym typeface="Playfair Display"/>
            </a:endParaRPr>
          </a:p>
        </p:txBody>
      </p:sp>
      <p:sp>
        <p:nvSpPr>
          <p:cNvPr id="112" name="Google Shape;112;p21"/>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	Fungsi ini semula akan membuat seedData temporary yang bernama newseedData. Selanjutnya newseedData akan di tick sekali untuk mencetak generasi selanjutnya saat awal masuk ke loop pencetakan. Selanjutnya newSeedData akan masuk ke loop pencetakan dan mencetak sebanyak jumlah ticks yang dimasukan user. Diantara jeda antar pencetakan diberi delay sebesar 250ms dan layar akan dikosongkan untuk memberikan kesan animasi. Kemudian newSeedData akan di iterasi ke generasi selanjutnya sampai keluar dari loop, yaitu telah mencapai jumlah ticks yang diinginkan user.</a:t>
            </a:r>
            <a:endParaRPr/>
          </a:p>
          <a:p>
            <a:pPr marL="0" lvl="0" indent="0" algn="l" rtl="0">
              <a:spcBef>
                <a:spcPts val="1600"/>
              </a:spcBef>
              <a:spcAft>
                <a:spcPts val="1600"/>
              </a:spcAft>
              <a:buNone/>
            </a:pPr>
            <a:endParaRPr/>
          </a:p>
        </p:txBody>
      </p:sp>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1354</Words>
  <Application>Microsoft Office PowerPoint</Application>
  <PresentationFormat>On-screen Show (16:9)</PresentationFormat>
  <Paragraphs>136</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Playfair Display</vt:lpstr>
      <vt:lpstr>Arial</vt:lpstr>
      <vt:lpstr>Economica</vt:lpstr>
      <vt:lpstr>Playfair Display Regular</vt:lpstr>
      <vt:lpstr>EB Garamond</vt:lpstr>
      <vt:lpstr>Open Sans</vt:lpstr>
      <vt:lpstr>Luxe</vt:lpstr>
      <vt:lpstr>Conway’s Game of Life</vt:lpstr>
      <vt:lpstr>Deskripsi Permasalahan</vt:lpstr>
      <vt:lpstr>Analisis Permasalahan</vt:lpstr>
      <vt:lpstr>Algoritma display</vt:lpstr>
      <vt:lpstr>Algoritma display</vt:lpstr>
      <vt:lpstr>Algoritma display</vt:lpstr>
      <vt:lpstr>Algoritma convert seed file to seed array</vt:lpstr>
      <vt:lpstr>Algoritma Tick</vt:lpstr>
      <vt:lpstr>Algoritma Animate</vt:lpstr>
      <vt:lpstr>Algoritma Program Utama</vt:lpstr>
      <vt:lpstr>Pembagian Tugas</vt:lpstr>
      <vt:lpstr>Struktur File Repository</vt:lpstr>
      <vt:lpstr>Struktur File Repository (2)</vt:lpstr>
      <vt:lpstr>Kesulitan yang dihadapi</vt:lpstr>
      <vt:lpstr>Kesimpulan</vt:lpstr>
      <vt:lpstr>Kesimpulan (2)</vt:lpstr>
      <vt:lpstr>Mengenang Conway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Conway’s Game of Life</dc:title>
  <cp:lastModifiedBy>Sabrina Adeline</cp:lastModifiedBy>
  <cp:revision>1</cp:revision>
  <dcterms:modified xsi:type="dcterms:W3CDTF">2020-04-23T07:28:41Z</dcterms:modified>
</cp:coreProperties>
</file>